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84" autoAdjust="0"/>
    <p:restoredTop sz="94660"/>
  </p:normalViewPr>
  <p:slideViewPr>
    <p:cSldViewPr snapToGrid="0">
      <p:cViewPr varScale="1">
        <p:scale>
          <a:sx n="72" d="100"/>
          <a:sy n="72" d="100"/>
        </p:scale>
        <p:origin x="10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0CDCF3-3967-46C2-A715-50FFE503141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B03A452-2155-4E09-810E-12E488A43B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1506AF9-1535-4DDA-9B55-D2BCBBE8F816}"/>
              </a:ext>
            </a:extLst>
          </p:cNvPr>
          <p:cNvSpPr>
            <a:spLocks noGrp="1"/>
          </p:cNvSpPr>
          <p:nvPr>
            <p:ph type="dt" sz="half" idx="10"/>
          </p:nvPr>
        </p:nvSpPr>
        <p:spPr/>
        <p:txBody>
          <a:bodyPr/>
          <a:lstStyle/>
          <a:p>
            <a:fld id="{072858CB-6307-4F28-A3C4-BEE6FACFDC60}" type="datetimeFigureOut">
              <a:rPr lang="fr-FR" smtClean="0"/>
              <a:t>23/03/2020</a:t>
            </a:fld>
            <a:endParaRPr lang="fr-FR"/>
          </a:p>
        </p:txBody>
      </p:sp>
      <p:sp>
        <p:nvSpPr>
          <p:cNvPr id="5" name="Espace réservé du pied de page 4">
            <a:extLst>
              <a:ext uri="{FF2B5EF4-FFF2-40B4-BE49-F238E27FC236}">
                <a16:creationId xmlns:a16="http://schemas.microsoft.com/office/drawing/2014/main" id="{B494CB4F-B52E-447C-992B-C6258867EFA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BD879EB-CAF0-4D7A-9988-3ABA2FB9B560}"/>
              </a:ext>
            </a:extLst>
          </p:cNvPr>
          <p:cNvSpPr>
            <a:spLocks noGrp="1"/>
          </p:cNvSpPr>
          <p:nvPr>
            <p:ph type="sldNum" sz="quarter" idx="12"/>
          </p:nvPr>
        </p:nvSpPr>
        <p:spPr/>
        <p:txBody>
          <a:bodyPr/>
          <a:lstStyle/>
          <a:p>
            <a:fld id="{9E7150BA-176B-4D00-86F2-7FB40C33B657}" type="slidenum">
              <a:rPr lang="fr-FR" smtClean="0"/>
              <a:t>‹N°›</a:t>
            </a:fld>
            <a:endParaRPr lang="fr-FR"/>
          </a:p>
        </p:txBody>
      </p:sp>
    </p:spTree>
    <p:extLst>
      <p:ext uri="{BB962C8B-B14F-4D97-AF65-F5344CB8AC3E}">
        <p14:creationId xmlns:p14="http://schemas.microsoft.com/office/powerpoint/2010/main" val="1705177435"/>
      </p:ext>
    </p:extLst>
  </p:cSld>
  <p:clrMapOvr>
    <a:masterClrMapping/>
  </p:clrMapOvr>
  <mc:AlternateContent xmlns:mc="http://schemas.openxmlformats.org/markup-compatibility/2006">
    <mc:Choice xmlns:p14="http://schemas.microsoft.com/office/powerpoint/2010/main" Requires="p14">
      <p:transition spd="slow" p14:dur="1500" advClick="0" advTm="30000">
        <p14:reveal/>
      </p:transition>
    </mc:Choice>
    <mc:Fallback>
      <p:transition spd="slow" advClick="0" advTm="30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6B02A7-87C9-4A60-BDB4-8245826D3DC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3B8997F-D111-429F-9138-775899E74E65}"/>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E6609DB-6CEB-41C5-8182-4441B6421E18}"/>
              </a:ext>
            </a:extLst>
          </p:cNvPr>
          <p:cNvSpPr>
            <a:spLocks noGrp="1"/>
          </p:cNvSpPr>
          <p:nvPr>
            <p:ph type="dt" sz="half" idx="10"/>
          </p:nvPr>
        </p:nvSpPr>
        <p:spPr/>
        <p:txBody>
          <a:bodyPr/>
          <a:lstStyle/>
          <a:p>
            <a:fld id="{072858CB-6307-4F28-A3C4-BEE6FACFDC60}" type="datetimeFigureOut">
              <a:rPr lang="fr-FR" smtClean="0"/>
              <a:t>23/03/2020</a:t>
            </a:fld>
            <a:endParaRPr lang="fr-FR"/>
          </a:p>
        </p:txBody>
      </p:sp>
      <p:sp>
        <p:nvSpPr>
          <p:cNvPr id="5" name="Espace réservé du pied de page 4">
            <a:extLst>
              <a:ext uri="{FF2B5EF4-FFF2-40B4-BE49-F238E27FC236}">
                <a16:creationId xmlns:a16="http://schemas.microsoft.com/office/drawing/2014/main" id="{4B401EE0-3747-492D-BD55-C72927903C0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648DA1E-4F6E-44C2-87BD-AFE901004FA8}"/>
              </a:ext>
            </a:extLst>
          </p:cNvPr>
          <p:cNvSpPr>
            <a:spLocks noGrp="1"/>
          </p:cNvSpPr>
          <p:nvPr>
            <p:ph type="sldNum" sz="quarter" idx="12"/>
          </p:nvPr>
        </p:nvSpPr>
        <p:spPr/>
        <p:txBody>
          <a:bodyPr/>
          <a:lstStyle/>
          <a:p>
            <a:fld id="{9E7150BA-176B-4D00-86F2-7FB40C33B657}" type="slidenum">
              <a:rPr lang="fr-FR" smtClean="0"/>
              <a:t>‹N°›</a:t>
            </a:fld>
            <a:endParaRPr lang="fr-FR"/>
          </a:p>
        </p:txBody>
      </p:sp>
    </p:spTree>
    <p:extLst>
      <p:ext uri="{BB962C8B-B14F-4D97-AF65-F5344CB8AC3E}">
        <p14:creationId xmlns:p14="http://schemas.microsoft.com/office/powerpoint/2010/main" val="2122989594"/>
      </p:ext>
    </p:extLst>
  </p:cSld>
  <p:clrMapOvr>
    <a:masterClrMapping/>
  </p:clrMapOvr>
  <mc:AlternateContent xmlns:mc="http://schemas.openxmlformats.org/markup-compatibility/2006">
    <mc:Choice xmlns:p14="http://schemas.microsoft.com/office/powerpoint/2010/main" Requires="p14">
      <p:transition spd="slow" p14:dur="1500" advClick="0" advTm="30000">
        <p14:reveal/>
      </p:transition>
    </mc:Choice>
    <mc:Fallback>
      <p:transition spd="slow" advClick="0" advTm="30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56455BF-0E4D-4623-BF87-367A1757809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9B45F51-5FEF-407D-ACCD-634BC24CC22D}"/>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81DD391-D583-404C-BCFC-940D6B7310E3}"/>
              </a:ext>
            </a:extLst>
          </p:cNvPr>
          <p:cNvSpPr>
            <a:spLocks noGrp="1"/>
          </p:cNvSpPr>
          <p:nvPr>
            <p:ph type="dt" sz="half" idx="10"/>
          </p:nvPr>
        </p:nvSpPr>
        <p:spPr/>
        <p:txBody>
          <a:bodyPr/>
          <a:lstStyle/>
          <a:p>
            <a:fld id="{072858CB-6307-4F28-A3C4-BEE6FACFDC60}" type="datetimeFigureOut">
              <a:rPr lang="fr-FR" smtClean="0"/>
              <a:t>23/03/2020</a:t>
            </a:fld>
            <a:endParaRPr lang="fr-FR"/>
          </a:p>
        </p:txBody>
      </p:sp>
      <p:sp>
        <p:nvSpPr>
          <p:cNvPr id="5" name="Espace réservé du pied de page 4">
            <a:extLst>
              <a:ext uri="{FF2B5EF4-FFF2-40B4-BE49-F238E27FC236}">
                <a16:creationId xmlns:a16="http://schemas.microsoft.com/office/drawing/2014/main" id="{37BFCF67-3BBD-4830-A857-4F8BFE523D4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D01017E-282B-40C4-80A7-767A41C0F614}"/>
              </a:ext>
            </a:extLst>
          </p:cNvPr>
          <p:cNvSpPr>
            <a:spLocks noGrp="1"/>
          </p:cNvSpPr>
          <p:nvPr>
            <p:ph type="sldNum" sz="quarter" idx="12"/>
          </p:nvPr>
        </p:nvSpPr>
        <p:spPr/>
        <p:txBody>
          <a:bodyPr/>
          <a:lstStyle/>
          <a:p>
            <a:fld id="{9E7150BA-176B-4D00-86F2-7FB40C33B657}" type="slidenum">
              <a:rPr lang="fr-FR" smtClean="0"/>
              <a:t>‹N°›</a:t>
            </a:fld>
            <a:endParaRPr lang="fr-FR"/>
          </a:p>
        </p:txBody>
      </p:sp>
    </p:spTree>
    <p:extLst>
      <p:ext uri="{BB962C8B-B14F-4D97-AF65-F5344CB8AC3E}">
        <p14:creationId xmlns:p14="http://schemas.microsoft.com/office/powerpoint/2010/main" val="2533850678"/>
      </p:ext>
    </p:extLst>
  </p:cSld>
  <p:clrMapOvr>
    <a:masterClrMapping/>
  </p:clrMapOvr>
  <mc:AlternateContent xmlns:mc="http://schemas.openxmlformats.org/markup-compatibility/2006">
    <mc:Choice xmlns:p14="http://schemas.microsoft.com/office/powerpoint/2010/main" Requires="p14">
      <p:transition spd="slow" p14:dur="1500" advClick="0" advTm="30000">
        <p14:reveal/>
      </p:transition>
    </mc:Choice>
    <mc:Fallback>
      <p:transition spd="slow" advClick="0" advTm="30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455398-0F41-4B23-B9A2-23B4254CE83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B7D750C-563B-4C77-8163-BEDF34BB4FC0}"/>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7287A1E-2B58-4F34-A2F3-203868F49012}"/>
              </a:ext>
            </a:extLst>
          </p:cNvPr>
          <p:cNvSpPr>
            <a:spLocks noGrp="1"/>
          </p:cNvSpPr>
          <p:nvPr>
            <p:ph type="dt" sz="half" idx="10"/>
          </p:nvPr>
        </p:nvSpPr>
        <p:spPr/>
        <p:txBody>
          <a:bodyPr/>
          <a:lstStyle/>
          <a:p>
            <a:fld id="{072858CB-6307-4F28-A3C4-BEE6FACFDC60}" type="datetimeFigureOut">
              <a:rPr lang="fr-FR" smtClean="0"/>
              <a:t>23/03/2020</a:t>
            </a:fld>
            <a:endParaRPr lang="fr-FR"/>
          </a:p>
        </p:txBody>
      </p:sp>
      <p:sp>
        <p:nvSpPr>
          <p:cNvPr id="5" name="Espace réservé du pied de page 4">
            <a:extLst>
              <a:ext uri="{FF2B5EF4-FFF2-40B4-BE49-F238E27FC236}">
                <a16:creationId xmlns:a16="http://schemas.microsoft.com/office/drawing/2014/main" id="{8F4762A3-DB32-4243-92BC-E491C1619E5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251E283-A0A4-447B-864B-38431A961C22}"/>
              </a:ext>
            </a:extLst>
          </p:cNvPr>
          <p:cNvSpPr>
            <a:spLocks noGrp="1"/>
          </p:cNvSpPr>
          <p:nvPr>
            <p:ph type="sldNum" sz="quarter" idx="12"/>
          </p:nvPr>
        </p:nvSpPr>
        <p:spPr/>
        <p:txBody>
          <a:bodyPr/>
          <a:lstStyle/>
          <a:p>
            <a:fld id="{9E7150BA-176B-4D00-86F2-7FB40C33B657}" type="slidenum">
              <a:rPr lang="fr-FR" smtClean="0"/>
              <a:t>‹N°›</a:t>
            </a:fld>
            <a:endParaRPr lang="fr-FR"/>
          </a:p>
        </p:txBody>
      </p:sp>
    </p:spTree>
    <p:extLst>
      <p:ext uri="{BB962C8B-B14F-4D97-AF65-F5344CB8AC3E}">
        <p14:creationId xmlns:p14="http://schemas.microsoft.com/office/powerpoint/2010/main" val="3656789830"/>
      </p:ext>
    </p:extLst>
  </p:cSld>
  <p:clrMapOvr>
    <a:masterClrMapping/>
  </p:clrMapOvr>
  <mc:AlternateContent xmlns:mc="http://schemas.openxmlformats.org/markup-compatibility/2006">
    <mc:Choice xmlns:p14="http://schemas.microsoft.com/office/powerpoint/2010/main" Requires="p14">
      <p:transition spd="slow" p14:dur="1500" advClick="0" advTm="30000">
        <p14:reveal/>
      </p:transition>
    </mc:Choice>
    <mc:Fallback>
      <p:transition spd="slow" advClick="0" advTm="30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3374B2-5772-4540-AE0F-6F3F6697FA1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B53C310-003D-41EC-87BD-8F57786629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2CFCC92A-F172-405F-9975-7CAD73E402FC}"/>
              </a:ext>
            </a:extLst>
          </p:cNvPr>
          <p:cNvSpPr>
            <a:spLocks noGrp="1"/>
          </p:cNvSpPr>
          <p:nvPr>
            <p:ph type="dt" sz="half" idx="10"/>
          </p:nvPr>
        </p:nvSpPr>
        <p:spPr/>
        <p:txBody>
          <a:bodyPr/>
          <a:lstStyle/>
          <a:p>
            <a:fld id="{072858CB-6307-4F28-A3C4-BEE6FACFDC60}" type="datetimeFigureOut">
              <a:rPr lang="fr-FR" smtClean="0"/>
              <a:t>23/03/2020</a:t>
            </a:fld>
            <a:endParaRPr lang="fr-FR"/>
          </a:p>
        </p:txBody>
      </p:sp>
      <p:sp>
        <p:nvSpPr>
          <p:cNvPr id="5" name="Espace réservé du pied de page 4">
            <a:extLst>
              <a:ext uri="{FF2B5EF4-FFF2-40B4-BE49-F238E27FC236}">
                <a16:creationId xmlns:a16="http://schemas.microsoft.com/office/drawing/2014/main" id="{D88794BE-9D80-4EB4-BCE4-88D57CE28FF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29AE610-0F71-4F30-869E-B4E6C052E007}"/>
              </a:ext>
            </a:extLst>
          </p:cNvPr>
          <p:cNvSpPr>
            <a:spLocks noGrp="1"/>
          </p:cNvSpPr>
          <p:nvPr>
            <p:ph type="sldNum" sz="quarter" idx="12"/>
          </p:nvPr>
        </p:nvSpPr>
        <p:spPr/>
        <p:txBody>
          <a:bodyPr/>
          <a:lstStyle/>
          <a:p>
            <a:fld id="{9E7150BA-176B-4D00-86F2-7FB40C33B657}" type="slidenum">
              <a:rPr lang="fr-FR" smtClean="0"/>
              <a:t>‹N°›</a:t>
            </a:fld>
            <a:endParaRPr lang="fr-FR"/>
          </a:p>
        </p:txBody>
      </p:sp>
    </p:spTree>
    <p:extLst>
      <p:ext uri="{BB962C8B-B14F-4D97-AF65-F5344CB8AC3E}">
        <p14:creationId xmlns:p14="http://schemas.microsoft.com/office/powerpoint/2010/main" val="3873820768"/>
      </p:ext>
    </p:extLst>
  </p:cSld>
  <p:clrMapOvr>
    <a:masterClrMapping/>
  </p:clrMapOvr>
  <mc:AlternateContent xmlns:mc="http://schemas.openxmlformats.org/markup-compatibility/2006">
    <mc:Choice xmlns:p14="http://schemas.microsoft.com/office/powerpoint/2010/main" Requires="p14">
      <p:transition spd="slow" p14:dur="1500" advClick="0" advTm="30000">
        <p14:reveal/>
      </p:transition>
    </mc:Choice>
    <mc:Fallback>
      <p:transition spd="slow" advClick="0" advTm="30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23A39E-B5DE-48AE-A874-3A6A0A65C74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2E68ABB-EA1E-48AB-A04A-9CB9E9DA72C3}"/>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E77620C-1F00-4379-8F46-35C888E66190}"/>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89D7160-823A-47C0-B0D3-BC709FDED061}"/>
              </a:ext>
            </a:extLst>
          </p:cNvPr>
          <p:cNvSpPr>
            <a:spLocks noGrp="1"/>
          </p:cNvSpPr>
          <p:nvPr>
            <p:ph type="dt" sz="half" idx="10"/>
          </p:nvPr>
        </p:nvSpPr>
        <p:spPr/>
        <p:txBody>
          <a:bodyPr/>
          <a:lstStyle/>
          <a:p>
            <a:fld id="{072858CB-6307-4F28-A3C4-BEE6FACFDC60}" type="datetimeFigureOut">
              <a:rPr lang="fr-FR" smtClean="0"/>
              <a:t>23/03/2020</a:t>
            </a:fld>
            <a:endParaRPr lang="fr-FR"/>
          </a:p>
        </p:txBody>
      </p:sp>
      <p:sp>
        <p:nvSpPr>
          <p:cNvPr id="6" name="Espace réservé du pied de page 5">
            <a:extLst>
              <a:ext uri="{FF2B5EF4-FFF2-40B4-BE49-F238E27FC236}">
                <a16:creationId xmlns:a16="http://schemas.microsoft.com/office/drawing/2014/main" id="{166F2481-4341-4A4C-A816-B7D08D49AF1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093D771-B55C-43A5-B681-30ABDDC6074E}"/>
              </a:ext>
            </a:extLst>
          </p:cNvPr>
          <p:cNvSpPr>
            <a:spLocks noGrp="1"/>
          </p:cNvSpPr>
          <p:nvPr>
            <p:ph type="sldNum" sz="quarter" idx="12"/>
          </p:nvPr>
        </p:nvSpPr>
        <p:spPr/>
        <p:txBody>
          <a:bodyPr/>
          <a:lstStyle/>
          <a:p>
            <a:fld id="{9E7150BA-176B-4D00-86F2-7FB40C33B657}" type="slidenum">
              <a:rPr lang="fr-FR" smtClean="0"/>
              <a:t>‹N°›</a:t>
            </a:fld>
            <a:endParaRPr lang="fr-FR"/>
          </a:p>
        </p:txBody>
      </p:sp>
    </p:spTree>
    <p:extLst>
      <p:ext uri="{BB962C8B-B14F-4D97-AF65-F5344CB8AC3E}">
        <p14:creationId xmlns:p14="http://schemas.microsoft.com/office/powerpoint/2010/main" val="2819318481"/>
      </p:ext>
    </p:extLst>
  </p:cSld>
  <p:clrMapOvr>
    <a:masterClrMapping/>
  </p:clrMapOvr>
  <mc:AlternateContent xmlns:mc="http://schemas.openxmlformats.org/markup-compatibility/2006">
    <mc:Choice xmlns:p14="http://schemas.microsoft.com/office/powerpoint/2010/main" Requires="p14">
      <p:transition spd="slow" p14:dur="1500" advClick="0" advTm="30000">
        <p14:reveal/>
      </p:transition>
    </mc:Choice>
    <mc:Fallback>
      <p:transition spd="slow" advClick="0" advTm="30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A7CCF5-EAFA-4920-B35D-A1113EEE8EA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5E6773A-941A-4B89-9B9A-51F155233C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DB75C1E5-EDA3-4D5A-8E12-E88EE1D0E9E5}"/>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426D4F0-7D8A-4B76-980C-CFE8997549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7841D5C5-BD4D-4447-A349-B51E27925812}"/>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7334589-7C43-4680-BB1A-E1DD6105C734}"/>
              </a:ext>
            </a:extLst>
          </p:cNvPr>
          <p:cNvSpPr>
            <a:spLocks noGrp="1"/>
          </p:cNvSpPr>
          <p:nvPr>
            <p:ph type="dt" sz="half" idx="10"/>
          </p:nvPr>
        </p:nvSpPr>
        <p:spPr/>
        <p:txBody>
          <a:bodyPr/>
          <a:lstStyle/>
          <a:p>
            <a:fld id="{072858CB-6307-4F28-A3C4-BEE6FACFDC60}" type="datetimeFigureOut">
              <a:rPr lang="fr-FR" smtClean="0"/>
              <a:t>23/03/2020</a:t>
            </a:fld>
            <a:endParaRPr lang="fr-FR"/>
          </a:p>
        </p:txBody>
      </p:sp>
      <p:sp>
        <p:nvSpPr>
          <p:cNvPr id="8" name="Espace réservé du pied de page 7">
            <a:extLst>
              <a:ext uri="{FF2B5EF4-FFF2-40B4-BE49-F238E27FC236}">
                <a16:creationId xmlns:a16="http://schemas.microsoft.com/office/drawing/2014/main" id="{A9C27F35-2650-43C4-80F2-ADCA266A0D2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E6D258C-20DA-4084-9995-E73562E9D53A}"/>
              </a:ext>
            </a:extLst>
          </p:cNvPr>
          <p:cNvSpPr>
            <a:spLocks noGrp="1"/>
          </p:cNvSpPr>
          <p:nvPr>
            <p:ph type="sldNum" sz="quarter" idx="12"/>
          </p:nvPr>
        </p:nvSpPr>
        <p:spPr/>
        <p:txBody>
          <a:bodyPr/>
          <a:lstStyle/>
          <a:p>
            <a:fld id="{9E7150BA-176B-4D00-86F2-7FB40C33B657}" type="slidenum">
              <a:rPr lang="fr-FR" smtClean="0"/>
              <a:t>‹N°›</a:t>
            </a:fld>
            <a:endParaRPr lang="fr-FR"/>
          </a:p>
        </p:txBody>
      </p:sp>
    </p:spTree>
    <p:extLst>
      <p:ext uri="{BB962C8B-B14F-4D97-AF65-F5344CB8AC3E}">
        <p14:creationId xmlns:p14="http://schemas.microsoft.com/office/powerpoint/2010/main" val="2969443755"/>
      </p:ext>
    </p:extLst>
  </p:cSld>
  <p:clrMapOvr>
    <a:masterClrMapping/>
  </p:clrMapOvr>
  <mc:AlternateContent xmlns:mc="http://schemas.openxmlformats.org/markup-compatibility/2006">
    <mc:Choice xmlns:p14="http://schemas.microsoft.com/office/powerpoint/2010/main" Requires="p14">
      <p:transition spd="slow" p14:dur="1500" advClick="0" advTm="30000">
        <p14:reveal/>
      </p:transition>
    </mc:Choice>
    <mc:Fallback>
      <p:transition spd="slow" advClick="0" advTm="30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D4EADC-E48B-43C1-A130-CBB14556CBA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57569E1-703F-47BB-A700-7237D9895C3C}"/>
              </a:ext>
            </a:extLst>
          </p:cNvPr>
          <p:cNvSpPr>
            <a:spLocks noGrp="1"/>
          </p:cNvSpPr>
          <p:nvPr>
            <p:ph type="dt" sz="half" idx="10"/>
          </p:nvPr>
        </p:nvSpPr>
        <p:spPr/>
        <p:txBody>
          <a:bodyPr/>
          <a:lstStyle/>
          <a:p>
            <a:fld id="{072858CB-6307-4F28-A3C4-BEE6FACFDC60}" type="datetimeFigureOut">
              <a:rPr lang="fr-FR" smtClean="0"/>
              <a:t>23/03/2020</a:t>
            </a:fld>
            <a:endParaRPr lang="fr-FR"/>
          </a:p>
        </p:txBody>
      </p:sp>
      <p:sp>
        <p:nvSpPr>
          <p:cNvPr id="4" name="Espace réservé du pied de page 3">
            <a:extLst>
              <a:ext uri="{FF2B5EF4-FFF2-40B4-BE49-F238E27FC236}">
                <a16:creationId xmlns:a16="http://schemas.microsoft.com/office/drawing/2014/main" id="{7A9972B1-6A2A-4EE9-928E-110EE0F738B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491A8ED-114D-4E23-BD37-F422E7F8BA15}"/>
              </a:ext>
            </a:extLst>
          </p:cNvPr>
          <p:cNvSpPr>
            <a:spLocks noGrp="1"/>
          </p:cNvSpPr>
          <p:nvPr>
            <p:ph type="sldNum" sz="quarter" idx="12"/>
          </p:nvPr>
        </p:nvSpPr>
        <p:spPr/>
        <p:txBody>
          <a:bodyPr/>
          <a:lstStyle/>
          <a:p>
            <a:fld id="{9E7150BA-176B-4D00-86F2-7FB40C33B657}" type="slidenum">
              <a:rPr lang="fr-FR" smtClean="0"/>
              <a:t>‹N°›</a:t>
            </a:fld>
            <a:endParaRPr lang="fr-FR"/>
          </a:p>
        </p:txBody>
      </p:sp>
    </p:spTree>
    <p:extLst>
      <p:ext uri="{BB962C8B-B14F-4D97-AF65-F5344CB8AC3E}">
        <p14:creationId xmlns:p14="http://schemas.microsoft.com/office/powerpoint/2010/main" val="1195826330"/>
      </p:ext>
    </p:extLst>
  </p:cSld>
  <p:clrMapOvr>
    <a:masterClrMapping/>
  </p:clrMapOvr>
  <mc:AlternateContent xmlns:mc="http://schemas.openxmlformats.org/markup-compatibility/2006">
    <mc:Choice xmlns:p14="http://schemas.microsoft.com/office/powerpoint/2010/main" Requires="p14">
      <p:transition spd="slow" p14:dur="1500" advClick="0" advTm="30000">
        <p14:reveal/>
      </p:transition>
    </mc:Choice>
    <mc:Fallback>
      <p:transition spd="slow" advClick="0" advTm="30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433B1F6-96D6-4AAC-BC10-D4714F7F8401}"/>
              </a:ext>
            </a:extLst>
          </p:cNvPr>
          <p:cNvSpPr>
            <a:spLocks noGrp="1"/>
          </p:cNvSpPr>
          <p:nvPr>
            <p:ph type="dt" sz="half" idx="10"/>
          </p:nvPr>
        </p:nvSpPr>
        <p:spPr/>
        <p:txBody>
          <a:bodyPr/>
          <a:lstStyle/>
          <a:p>
            <a:fld id="{072858CB-6307-4F28-A3C4-BEE6FACFDC60}" type="datetimeFigureOut">
              <a:rPr lang="fr-FR" smtClean="0"/>
              <a:t>23/03/2020</a:t>
            </a:fld>
            <a:endParaRPr lang="fr-FR"/>
          </a:p>
        </p:txBody>
      </p:sp>
      <p:sp>
        <p:nvSpPr>
          <p:cNvPr id="3" name="Espace réservé du pied de page 2">
            <a:extLst>
              <a:ext uri="{FF2B5EF4-FFF2-40B4-BE49-F238E27FC236}">
                <a16:creationId xmlns:a16="http://schemas.microsoft.com/office/drawing/2014/main" id="{4950FF63-D1DF-48C9-9107-1A8BBB4995F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B2DEBC7-1766-4D61-8E8B-2CF709DB8BD1}"/>
              </a:ext>
            </a:extLst>
          </p:cNvPr>
          <p:cNvSpPr>
            <a:spLocks noGrp="1"/>
          </p:cNvSpPr>
          <p:nvPr>
            <p:ph type="sldNum" sz="quarter" idx="12"/>
          </p:nvPr>
        </p:nvSpPr>
        <p:spPr/>
        <p:txBody>
          <a:bodyPr/>
          <a:lstStyle/>
          <a:p>
            <a:fld id="{9E7150BA-176B-4D00-86F2-7FB40C33B657}" type="slidenum">
              <a:rPr lang="fr-FR" smtClean="0"/>
              <a:t>‹N°›</a:t>
            </a:fld>
            <a:endParaRPr lang="fr-FR"/>
          </a:p>
        </p:txBody>
      </p:sp>
    </p:spTree>
    <p:extLst>
      <p:ext uri="{BB962C8B-B14F-4D97-AF65-F5344CB8AC3E}">
        <p14:creationId xmlns:p14="http://schemas.microsoft.com/office/powerpoint/2010/main" val="1367484283"/>
      </p:ext>
    </p:extLst>
  </p:cSld>
  <p:clrMapOvr>
    <a:masterClrMapping/>
  </p:clrMapOvr>
  <mc:AlternateContent xmlns:mc="http://schemas.openxmlformats.org/markup-compatibility/2006">
    <mc:Choice xmlns:p14="http://schemas.microsoft.com/office/powerpoint/2010/main" Requires="p14">
      <p:transition spd="slow" p14:dur="1500" advClick="0" advTm="30000">
        <p14:reveal/>
      </p:transition>
    </mc:Choice>
    <mc:Fallback>
      <p:transition spd="slow" advClick="0" advTm="30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2EFA51-F6B8-40EA-A131-20C494A6B9E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09F57CD-6528-4367-A6BE-9452D2EE94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D4199DB-DE63-412E-B1CA-5E9CF5125B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6B1674C-C2F1-4BD0-B741-EAC6CE83353E}"/>
              </a:ext>
            </a:extLst>
          </p:cNvPr>
          <p:cNvSpPr>
            <a:spLocks noGrp="1"/>
          </p:cNvSpPr>
          <p:nvPr>
            <p:ph type="dt" sz="half" idx="10"/>
          </p:nvPr>
        </p:nvSpPr>
        <p:spPr/>
        <p:txBody>
          <a:bodyPr/>
          <a:lstStyle/>
          <a:p>
            <a:fld id="{072858CB-6307-4F28-A3C4-BEE6FACFDC60}" type="datetimeFigureOut">
              <a:rPr lang="fr-FR" smtClean="0"/>
              <a:t>23/03/2020</a:t>
            </a:fld>
            <a:endParaRPr lang="fr-FR"/>
          </a:p>
        </p:txBody>
      </p:sp>
      <p:sp>
        <p:nvSpPr>
          <p:cNvPr id="6" name="Espace réservé du pied de page 5">
            <a:extLst>
              <a:ext uri="{FF2B5EF4-FFF2-40B4-BE49-F238E27FC236}">
                <a16:creationId xmlns:a16="http://schemas.microsoft.com/office/drawing/2014/main" id="{C3835DC1-A893-4F4E-84AF-A490580AF98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39F5F8F-2912-443D-B7E8-FD41D9444C77}"/>
              </a:ext>
            </a:extLst>
          </p:cNvPr>
          <p:cNvSpPr>
            <a:spLocks noGrp="1"/>
          </p:cNvSpPr>
          <p:nvPr>
            <p:ph type="sldNum" sz="quarter" idx="12"/>
          </p:nvPr>
        </p:nvSpPr>
        <p:spPr/>
        <p:txBody>
          <a:bodyPr/>
          <a:lstStyle/>
          <a:p>
            <a:fld id="{9E7150BA-176B-4D00-86F2-7FB40C33B657}" type="slidenum">
              <a:rPr lang="fr-FR" smtClean="0"/>
              <a:t>‹N°›</a:t>
            </a:fld>
            <a:endParaRPr lang="fr-FR"/>
          </a:p>
        </p:txBody>
      </p:sp>
    </p:spTree>
    <p:extLst>
      <p:ext uri="{BB962C8B-B14F-4D97-AF65-F5344CB8AC3E}">
        <p14:creationId xmlns:p14="http://schemas.microsoft.com/office/powerpoint/2010/main" val="2799349124"/>
      </p:ext>
    </p:extLst>
  </p:cSld>
  <p:clrMapOvr>
    <a:masterClrMapping/>
  </p:clrMapOvr>
  <mc:AlternateContent xmlns:mc="http://schemas.openxmlformats.org/markup-compatibility/2006">
    <mc:Choice xmlns:p14="http://schemas.microsoft.com/office/powerpoint/2010/main" Requires="p14">
      <p:transition spd="slow" p14:dur="1500" advClick="0" advTm="30000">
        <p14:reveal/>
      </p:transition>
    </mc:Choice>
    <mc:Fallback>
      <p:transition spd="slow" advClick="0" advTm="30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5AD442-6C87-4603-AC02-755448C5466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9A3AADDC-B4FC-49F5-9F46-7CD2BD9981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CD2EF3E-BE76-4942-8C55-0859D03B83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9A12753-B92C-44A2-91B8-055EACF95AE0}"/>
              </a:ext>
            </a:extLst>
          </p:cNvPr>
          <p:cNvSpPr>
            <a:spLocks noGrp="1"/>
          </p:cNvSpPr>
          <p:nvPr>
            <p:ph type="dt" sz="half" idx="10"/>
          </p:nvPr>
        </p:nvSpPr>
        <p:spPr/>
        <p:txBody>
          <a:bodyPr/>
          <a:lstStyle/>
          <a:p>
            <a:fld id="{072858CB-6307-4F28-A3C4-BEE6FACFDC60}" type="datetimeFigureOut">
              <a:rPr lang="fr-FR" smtClean="0"/>
              <a:t>23/03/2020</a:t>
            </a:fld>
            <a:endParaRPr lang="fr-FR"/>
          </a:p>
        </p:txBody>
      </p:sp>
      <p:sp>
        <p:nvSpPr>
          <p:cNvPr id="6" name="Espace réservé du pied de page 5">
            <a:extLst>
              <a:ext uri="{FF2B5EF4-FFF2-40B4-BE49-F238E27FC236}">
                <a16:creationId xmlns:a16="http://schemas.microsoft.com/office/drawing/2014/main" id="{D47689C7-BB2A-4B50-B575-2BE7753716D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CFA4611-AF1D-43EF-AB3F-3F84BA67DA69}"/>
              </a:ext>
            </a:extLst>
          </p:cNvPr>
          <p:cNvSpPr>
            <a:spLocks noGrp="1"/>
          </p:cNvSpPr>
          <p:nvPr>
            <p:ph type="sldNum" sz="quarter" idx="12"/>
          </p:nvPr>
        </p:nvSpPr>
        <p:spPr/>
        <p:txBody>
          <a:bodyPr/>
          <a:lstStyle/>
          <a:p>
            <a:fld id="{9E7150BA-176B-4D00-86F2-7FB40C33B657}" type="slidenum">
              <a:rPr lang="fr-FR" smtClean="0"/>
              <a:t>‹N°›</a:t>
            </a:fld>
            <a:endParaRPr lang="fr-FR"/>
          </a:p>
        </p:txBody>
      </p:sp>
    </p:spTree>
    <p:extLst>
      <p:ext uri="{BB962C8B-B14F-4D97-AF65-F5344CB8AC3E}">
        <p14:creationId xmlns:p14="http://schemas.microsoft.com/office/powerpoint/2010/main" val="380939078"/>
      </p:ext>
    </p:extLst>
  </p:cSld>
  <p:clrMapOvr>
    <a:masterClrMapping/>
  </p:clrMapOvr>
  <mc:AlternateContent xmlns:mc="http://schemas.openxmlformats.org/markup-compatibility/2006">
    <mc:Choice xmlns:p14="http://schemas.microsoft.com/office/powerpoint/2010/main" Requires="p14">
      <p:transition spd="slow" p14:dur="1500" advClick="0" advTm="30000">
        <p14:reveal/>
      </p:transition>
    </mc:Choice>
    <mc:Fallback>
      <p:transition spd="slow" advClick="0" advTm="30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25733EE-B8C1-4C36-B908-D3CABF20DE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8880B6E-66E4-4782-B78C-2D27236238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BC8FBEA-B250-440F-97CC-97DC65D13C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2858CB-6307-4F28-A3C4-BEE6FACFDC60}" type="datetimeFigureOut">
              <a:rPr lang="fr-FR" smtClean="0"/>
              <a:t>23/03/2020</a:t>
            </a:fld>
            <a:endParaRPr lang="fr-FR"/>
          </a:p>
        </p:txBody>
      </p:sp>
      <p:sp>
        <p:nvSpPr>
          <p:cNvPr id="5" name="Espace réservé du pied de page 4">
            <a:extLst>
              <a:ext uri="{FF2B5EF4-FFF2-40B4-BE49-F238E27FC236}">
                <a16:creationId xmlns:a16="http://schemas.microsoft.com/office/drawing/2014/main" id="{0E4986F1-C061-40C8-AFD5-8FA9A85CD7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A382295-E18F-48BE-BEBC-0FE38CA64F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7150BA-176B-4D00-86F2-7FB40C33B657}" type="slidenum">
              <a:rPr lang="fr-FR" smtClean="0"/>
              <a:t>‹N°›</a:t>
            </a:fld>
            <a:endParaRPr lang="fr-FR"/>
          </a:p>
        </p:txBody>
      </p:sp>
    </p:spTree>
    <p:extLst>
      <p:ext uri="{BB962C8B-B14F-4D97-AF65-F5344CB8AC3E}">
        <p14:creationId xmlns:p14="http://schemas.microsoft.com/office/powerpoint/2010/main" val="3307648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500" advClick="0" advTm="30000">
        <p14:reveal/>
      </p:transition>
    </mc:Choice>
    <mc:Fallback>
      <p:transition spd="slow" advClick="0" advTm="30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38.png"/><Relationship Id="rId3" Type="http://schemas.openxmlformats.org/officeDocument/2006/relationships/image" Target="../media/image33.svg"/><Relationship Id="rId7" Type="http://schemas.openxmlformats.org/officeDocument/2006/relationships/image" Target="../media/image37.svg"/><Relationship Id="rId2" Type="http://schemas.openxmlformats.org/officeDocument/2006/relationships/image" Target="../media/image32.png"/><Relationship Id="rId1" Type="http://schemas.openxmlformats.org/officeDocument/2006/relationships/slideLayout" Target="../slideLayouts/slideLayout1.xml"/><Relationship Id="rId6" Type="http://schemas.openxmlformats.org/officeDocument/2006/relationships/image" Target="../media/image36.png"/><Relationship Id="rId11" Type="http://schemas.openxmlformats.org/officeDocument/2006/relationships/image" Target="../media/image2.png"/><Relationship Id="rId5" Type="http://schemas.openxmlformats.org/officeDocument/2006/relationships/image" Target="../media/image35.svg"/><Relationship Id="rId10" Type="http://schemas.openxmlformats.org/officeDocument/2006/relationships/image" Target="../media/image3.png"/><Relationship Id="rId4" Type="http://schemas.openxmlformats.org/officeDocument/2006/relationships/image" Target="../media/image34.png"/><Relationship Id="rId9" Type="http://schemas.openxmlformats.org/officeDocument/2006/relationships/image" Target="../media/image39.svg"/></Relationships>
</file>

<file path=ppt/slides/_rels/slide11.xml.rels><?xml version="1.0" encoding="UTF-8" standalone="yes"?>
<Relationships xmlns="http://schemas.openxmlformats.org/package/2006/relationships"><Relationship Id="rId8" Type="http://schemas.openxmlformats.org/officeDocument/2006/relationships/image" Target="../media/image46.png"/><Relationship Id="rId13" Type="http://schemas.openxmlformats.org/officeDocument/2006/relationships/image" Target="../media/image2.png"/><Relationship Id="rId3" Type="http://schemas.openxmlformats.org/officeDocument/2006/relationships/image" Target="../media/image41.svg"/><Relationship Id="rId7" Type="http://schemas.openxmlformats.org/officeDocument/2006/relationships/image" Target="../media/image45.svg"/><Relationship Id="rId12" Type="http://schemas.openxmlformats.org/officeDocument/2006/relationships/image" Target="../media/image3.png"/><Relationship Id="rId2" Type="http://schemas.openxmlformats.org/officeDocument/2006/relationships/image" Target="../media/image40.png"/><Relationship Id="rId1" Type="http://schemas.openxmlformats.org/officeDocument/2006/relationships/slideLayout" Target="../slideLayouts/slideLayout1.xml"/><Relationship Id="rId6" Type="http://schemas.openxmlformats.org/officeDocument/2006/relationships/image" Target="../media/image44.png"/><Relationship Id="rId11" Type="http://schemas.openxmlformats.org/officeDocument/2006/relationships/image" Target="../media/image49.svg"/><Relationship Id="rId5" Type="http://schemas.openxmlformats.org/officeDocument/2006/relationships/image" Target="../media/image43.svg"/><Relationship Id="rId10" Type="http://schemas.openxmlformats.org/officeDocument/2006/relationships/image" Target="../media/image48.png"/><Relationship Id="rId4" Type="http://schemas.openxmlformats.org/officeDocument/2006/relationships/image" Target="../media/image42.png"/><Relationship Id="rId9" Type="http://schemas.openxmlformats.org/officeDocument/2006/relationships/image" Target="../media/image47.svg"/></Relationships>
</file>

<file path=ppt/slides/_rels/slide12.xml.rels><?xml version="1.0" encoding="UTF-8" standalone="yes"?>
<Relationships xmlns="http://schemas.openxmlformats.org/package/2006/relationships"><Relationship Id="rId8" Type="http://schemas.openxmlformats.org/officeDocument/2006/relationships/image" Target="../media/image56.svg"/><Relationship Id="rId3" Type="http://schemas.openxmlformats.org/officeDocument/2006/relationships/image" Target="../media/image51.png"/><Relationship Id="rId7" Type="http://schemas.openxmlformats.org/officeDocument/2006/relationships/image" Target="../media/image55.png"/><Relationship Id="rId2" Type="http://schemas.openxmlformats.org/officeDocument/2006/relationships/image" Target="../media/image50.emf"/><Relationship Id="rId1" Type="http://schemas.openxmlformats.org/officeDocument/2006/relationships/slideLayout" Target="../slideLayouts/slideLayout1.xml"/><Relationship Id="rId6" Type="http://schemas.openxmlformats.org/officeDocument/2006/relationships/image" Target="../media/image54.svg"/><Relationship Id="rId5" Type="http://schemas.openxmlformats.org/officeDocument/2006/relationships/image" Target="../media/image53.png"/><Relationship Id="rId10" Type="http://schemas.openxmlformats.org/officeDocument/2006/relationships/image" Target="../media/image2.png"/><Relationship Id="rId4" Type="http://schemas.openxmlformats.org/officeDocument/2006/relationships/image" Target="../media/image52.svg"/><Relationship Id="rId9"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58.svg"/><Relationship Id="rId7" Type="http://schemas.openxmlformats.org/officeDocument/2006/relationships/image" Target="../media/image62.svg"/><Relationship Id="rId2" Type="http://schemas.openxmlformats.org/officeDocument/2006/relationships/image" Target="../media/image57.png"/><Relationship Id="rId1" Type="http://schemas.openxmlformats.org/officeDocument/2006/relationships/slideLayout" Target="../slideLayouts/slideLayout1.xml"/><Relationship Id="rId6" Type="http://schemas.openxmlformats.org/officeDocument/2006/relationships/image" Target="../media/image61.png"/><Relationship Id="rId5" Type="http://schemas.openxmlformats.org/officeDocument/2006/relationships/image" Target="../media/image60.svg"/><Relationship Id="rId4" Type="http://schemas.openxmlformats.org/officeDocument/2006/relationships/image" Target="../media/image59.png"/><Relationship Id="rId9" Type="http://schemas.openxmlformats.org/officeDocument/2006/relationships/image" Target="../media/image2.png"/></Relationships>
</file>

<file path=ppt/slides/_rels/slide14.xml.rels><?xml version="1.0" encoding="UTF-8" standalone="yes"?>
<Relationships xmlns="http://schemas.openxmlformats.org/package/2006/relationships"><Relationship Id="rId8" Type="http://schemas.openxmlformats.org/officeDocument/2006/relationships/image" Target="../media/image65.png"/><Relationship Id="rId3" Type="http://schemas.openxmlformats.org/officeDocument/2006/relationships/image" Target="../media/image64.svg"/><Relationship Id="rId7" Type="http://schemas.openxmlformats.org/officeDocument/2006/relationships/image" Target="../media/image17.svg"/><Relationship Id="rId2" Type="http://schemas.openxmlformats.org/officeDocument/2006/relationships/image" Target="../media/image63.png"/><Relationship Id="rId1" Type="http://schemas.openxmlformats.org/officeDocument/2006/relationships/slideLayout" Target="../slideLayouts/slideLayout1.xml"/><Relationship Id="rId6" Type="http://schemas.openxmlformats.org/officeDocument/2006/relationships/image" Target="../media/image16.png"/><Relationship Id="rId11" Type="http://schemas.openxmlformats.org/officeDocument/2006/relationships/image" Target="../media/image2.png"/><Relationship Id="rId5" Type="http://schemas.openxmlformats.org/officeDocument/2006/relationships/image" Target="../media/image54.svg"/><Relationship Id="rId10" Type="http://schemas.openxmlformats.org/officeDocument/2006/relationships/image" Target="../media/image3.png"/><Relationship Id="rId4" Type="http://schemas.openxmlformats.org/officeDocument/2006/relationships/image" Target="../media/image53.png"/><Relationship Id="rId9" Type="http://schemas.openxmlformats.org/officeDocument/2006/relationships/image" Target="../media/image66.svg"/></Relationships>
</file>

<file path=ppt/slides/_rels/slide15.xml.rels><?xml version="1.0" encoding="UTF-8" standalone="yes"?>
<Relationships xmlns="http://schemas.openxmlformats.org/package/2006/relationships"><Relationship Id="rId8" Type="http://schemas.openxmlformats.org/officeDocument/2006/relationships/image" Target="../media/image73.png"/><Relationship Id="rId3" Type="http://schemas.openxmlformats.org/officeDocument/2006/relationships/image" Target="../media/image68.svg"/><Relationship Id="rId7" Type="http://schemas.openxmlformats.org/officeDocument/2006/relationships/image" Target="../media/image72.svg"/><Relationship Id="rId2" Type="http://schemas.openxmlformats.org/officeDocument/2006/relationships/image" Target="../media/image67.png"/><Relationship Id="rId1" Type="http://schemas.openxmlformats.org/officeDocument/2006/relationships/slideLayout" Target="../slideLayouts/slideLayout1.xml"/><Relationship Id="rId6" Type="http://schemas.openxmlformats.org/officeDocument/2006/relationships/image" Target="../media/image71.png"/><Relationship Id="rId11" Type="http://schemas.openxmlformats.org/officeDocument/2006/relationships/image" Target="../media/image2.png"/><Relationship Id="rId5" Type="http://schemas.openxmlformats.org/officeDocument/2006/relationships/image" Target="../media/image70.svg"/><Relationship Id="rId10" Type="http://schemas.openxmlformats.org/officeDocument/2006/relationships/image" Target="../media/image3.png"/><Relationship Id="rId4" Type="http://schemas.openxmlformats.org/officeDocument/2006/relationships/image" Target="../media/image69.png"/><Relationship Id="rId9" Type="http://schemas.openxmlformats.org/officeDocument/2006/relationships/image" Target="../media/image74.svg"/></Relationships>
</file>

<file path=ppt/slides/_rels/slide16.xml.rels><?xml version="1.0" encoding="UTF-8" standalone="yes"?>
<Relationships xmlns="http://schemas.openxmlformats.org/package/2006/relationships"><Relationship Id="rId3" Type="http://schemas.openxmlformats.org/officeDocument/2006/relationships/hyperlink" Target="http://pal.univ-tours.fr/pal/stylesheets/welcome.faces" TargetMode="External"/><Relationship Id="rId2" Type="http://schemas.openxmlformats.org/officeDocument/2006/relationships/hyperlink" Target="mailto:drh@univ-tours.fr"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75.png"/><Relationship Id="rId2" Type="http://schemas.openxmlformats.org/officeDocument/2006/relationships/hyperlink" Target="https://coronavirus.univ-tours.fr/"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7"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7.svg"/><Relationship Id="rId3" Type="http://schemas.openxmlformats.org/officeDocument/2006/relationships/image" Target="../media/image9.svg"/><Relationship Id="rId7" Type="http://schemas.openxmlformats.org/officeDocument/2006/relationships/image" Target="../media/image13.svg"/><Relationship Id="rId12" Type="http://schemas.openxmlformats.org/officeDocument/2006/relationships/image" Target="../media/image16.png"/><Relationship Id="rId2"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12.png"/><Relationship Id="rId11" Type="http://schemas.openxmlformats.org/officeDocument/2006/relationships/image" Target="../media/image15.svg"/><Relationship Id="rId5" Type="http://schemas.openxmlformats.org/officeDocument/2006/relationships/image" Target="../media/image11.svg"/><Relationship Id="rId15" Type="http://schemas.openxmlformats.org/officeDocument/2006/relationships/image" Target="../media/image2.png"/><Relationship Id="rId10" Type="http://schemas.openxmlformats.org/officeDocument/2006/relationships/image" Target="../media/image14.png"/><Relationship Id="rId4" Type="http://schemas.openxmlformats.org/officeDocument/2006/relationships/image" Target="../media/image10.png"/><Relationship Id="rId9" Type="http://schemas.openxmlformats.org/officeDocument/2006/relationships/image" Target="../media/image7.svg"/><Relationship Id="rId1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www.inrs.fr/media.html?refINRS=ED%20923" TargetMode="External"/><Relationship Id="rId2" Type="http://schemas.openxmlformats.org/officeDocument/2006/relationships/hyperlink" Target="http://www.inrs.fr/risques/travail-ecran/ce-qu-il-faut-retenir.html"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image" Target="../media/image18.emf"/></Relationships>
</file>

<file path=ppt/slides/_rels/slide6.xml.rels><?xml version="1.0" encoding="UTF-8" standalone="yes"?>
<Relationships xmlns="http://schemas.openxmlformats.org/package/2006/relationships"><Relationship Id="rId3" Type="http://schemas.openxmlformats.org/officeDocument/2006/relationships/image" Target="../media/image20.svg"/><Relationship Id="rId7" Type="http://schemas.openxmlformats.org/officeDocument/2006/relationships/image" Target="../media/image2.png"/><Relationship Id="rId2"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2.png"/><Relationship Id="rId4" Type="http://schemas.openxmlformats.org/officeDocument/2006/relationships/image" Target="../media/image21.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hyperlink" Target="https://www.univ-tours.fr/site-de-l-universite/office-365-a-l-universite-de-tours-648099.kjsp"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image" Target="../media/image25.png"/></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7.svg"/><Relationship Id="rId7" Type="http://schemas.openxmlformats.org/officeDocument/2006/relationships/image" Target="../media/image31.svg"/><Relationship Id="rId2" Type="http://schemas.openxmlformats.org/officeDocument/2006/relationships/image" Target="../media/image26.png"/><Relationship Id="rId1" Type="http://schemas.openxmlformats.org/officeDocument/2006/relationships/slideLayout" Target="../slideLayouts/slideLayout1.xml"/><Relationship Id="rId6" Type="http://schemas.openxmlformats.org/officeDocument/2006/relationships/image" Target="../media/image30.png"/><Relationship Id="rId5" Type="http://schemas.openxmlformats.org/officeDocument/2006/relationships/image" Target="../media/image29.svg"/><Relationship Id="rId4" Type="http://schemas.openxmlformats.org/officeDocument/2006/relationships/image" Target="../media/image28.png"/><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7BF8A5-6A58-4BE8-9C20-4A1BCE476697}"/>
              </a:ext>
            </a:extLst>
          </p:cNvPr>
          <p:cNvSpPr>
            <a:spLocks noGrp="1"/>
          </p:cNvSpPr>
          <p:nvPr>
            <p:ph type="ctrTitle"/>
          </p:nvPr>
        </p:nvSpPr>
        <p:spPr>
          <a:xfrm>
            <a:off x="2241283" y="1826560"/>
            <a:ext cx="4733868" cy="4078355"/>
          </a:xfrm>
          <a:solidFill>
            <a:schemeClr val="accent2">
              <a:lumMod val="60000"/>
              <a:lumOff val="40000"/>
            </a:schemeClr>
          </a:solidFill>
        </p:spPr>
        <p:txBody>
          <a:bodyPr>
            <a:normAutofit fontScale="90000"/>
          </a:bodyPr>
          <a:lstStyle/>
          <a:p>
            <a:r>
              <a:rPr lang="fr-FR" sz="4400" b="1" dirty="0">
                <a:latin typeface="Work Sans" panose="00000500000000000000" pitchFamily="2" charset="0"/>
              </a:rPr>
              <a:t>Le télétravail en période de confinement :  comment organiser son activité ? </a:t>
            </a:r>
            <a:br>
              <a:rPr lang="fr-FR" sz="4400" b="1" dirty="0">
                <a:latin typeface="Work Sans" panose="00000500000000000000" pitchFamily="2" charset="0"/>
              </a:rPr>
            </a:br>
            <a:endParaRPr lang="fr-FR" sz="4400" b="1" dirty="0">
              <a:latin typeface="Work Sans" panose="00000500000000000000" pitchFamily="2" charset="0"/>
            </a:endParaRPr>
          </a:p>
        </p:txBody>
      </p:sp>
      <p:pic>
        <p:nvPicPr>
          <p:cNvPr id="6" name="Image 5">
            <a:extLst>
              <a:ext uri="{FF2B5EF4-FFF2-40B4-BE49-F238E27FC236}">
                <a16:creationId xmlns:a16="http://schemas.microsoft.com/office/drawing/2014/main" id="{FD6F928B-17AE-434E-A6EA-7390018DA47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75151" y="815926"/>
            <a:ext cx="4858212" cy="5514535"/>
          </a:xfrm>
          <a:prstGeom prst="rect">
            <a:avLst/>
          </a:prstGeom>
          <a:noFill/>
          <a:ln>
            <a:noFill/>
          </a:ln>
        </p:spPr>
      </p:pic>
      <p:pic>
        <p:nvPicPr>
          <p:cNvPr id="21" name="Image 20">
            <a:extLst>
              <a:ext uri="{FF2B5EF4-FFF2-40B4-BE49-F238E27FC236}">
                <a16:creationId xmlns:a16="http://schemas.microsoft.com/office/drawing/2014/main" id="{126BC7F5-631F-4AA8-A461-8E64C0458229}"/>
              </a:ext>
            </a:extLst>
          </p:cNvPr>
          <p:cNvPicPr>
            <a:picLocks noChangeAspect="1"/>
          </p:cNvPicPr>
          <p:nvPr/>
        </p:nvPicPr>
        <p:blipFill>
          <a:blip r:embed="rId3"/>
          <a:stretch>
            <a:fillRect/>
          </a:stretch>
        </p:blipFill>
        <p:spPr>
          <a:xfrm>
            <a:off x="358637" y="4344038"/>
            <a:ext cx="2142683" cy="2335238"/>
          </a:xfrm>
          <a:prstGeom prst="rect">
            <a:avLst/>
          </a:prstGeom>
        </p:spPr>
      </p:pic>
      <p:pic>
        <p:nvPicPr>
          <p:cNvPr id="25" name="Image 24">
            <a:extLst>
              <a:ext uri="{FF2B5EF4-FFF2-40B4-BE49-F238E27FC236}">
                <a16:creationId xmlns:a16="http://schemas.microsoft.com/office/drawing/2014/main" id="{6EE93263-C35E-4F35-A4E6-ADE067C2E9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spTree>
    <p:extLst>
      <p:ext uri="{BB962C8B-B14F-4D97-AF65-F5344CB8AC3E}">
        <p14:creationId xmlns:p14="http://schemas.microsoft.com/office/powerpoint/2010/main" val="530636077"/>
      </p:ext>
    </p:extLst>
  </p:cSld>
  <p:clrMapOvr>
    <a:masterClrMapping/>
  </p:clrMapOvr>
  <mc:AlternateContent xmlns:mc="http://schemas.openxmlformats.org/markup-compatibility/2006">
    <mc:Choice xmlns:p14="http://schemas.microsoft.com/office/powerpoint/2010/main" Requires="p14">
      <p:transition spd="slow" p14:dur="1500" advClick="0" advTm="8000">
        <p14:reveal/>
      </p:transition>
    </mc:Choice>
    <mc:Fallback>
      <p:transition spd="slow" advClick="0" advTm="8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3962251" y="118140"/>
            <a:ext cx="7741228" cy="6621720"/>
          </a:xfrm>
          <a:prstGeom prst="wedgeEllipseCallout">
            <a:avLst>
              <a:gd name="adj1" fmla="val -57905"/>
              <a:gd name="adj2" fmla="val 17277"/>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fr-FR" sz="2000" b="1" dirty="0">
                <a:solidFill>
                  <a:schemeClr val="tx1"/>
                </a:solidFill>
                <a:latin typeface="Work Sans" panose="00000500000000000000" pitchFamily="2" charset="0"/>
              </a:rPr>
              <a:t>3ème étape  : organiser son temps</a:t>
            </a:r>
          </a:p>
          <a:p>
            <a:pPr algn="ctr"/>
            <a:endParaRPr lang="fr-FR" sz="2000" b="1"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Informez également vos collègues des plages horaires pendant lesquelles vous pouvez être joint par téléphone ou visioconférence.</a:t>
            </a:r>
          </a:p>
          <a:p>
            <a:pPr algn="ctr"/>
            <a:endParaRPr lang="fr-FR" sz="2000"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Ménagez-vous quelques pauses dans la journée. Si vous savez que 30 minutes plus tard, vous pourrez souffler un peu cela vous aidera à vous concentrer sur votre tâche.</a:t>
            </a: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b="1" dirty="0">
              <a:solidFill>
                <a:schemeClr val="tx1"/>
              </a:solidFill>
              <a:latin typeface="Work Sans" panose="00000500000000000000" pitchFamily="2" charset="0"/>
            </a:endParaRPr>
          </a:p>
        </p:txBody>
      </p:sp>
      <p:pic>
        <p:nvPicPr>
          <p:cNvPr id="4" name="Graphique 3" descr="Thé">
            <a:extLst>
              <a:ext uri="{FF2B5EF4-FFF2-40B4-BE49-F238E27FC236}">
                <a16:creationId xmlns:a16="http://schemas.microsoft.com/office/drawing/2014/main" id="{834F95B3-FDC6-4AAF-90AF-A08829A9D4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5019729"/>
            <a:ext cx="914400" cy="914400"/>
          </a:xfrm>
          <a:prstGeom prst="rect">
            <a:avLst/>
          </a:prstGeom>
        </p:spPr>
      </p:pic>
      <p:pic>
        <p:nvPicPr>
          <p:cNvPr id="26" name="Graphique 25" descr="Avis des clients (droite à gauche)">
            <a:extLst>
              <a:ext uri="{FF2B5EF4-FFF2-40B4-BE49-F238E27FC236}">
                <a16:creationId xmlns:a16="http://schemas.microsoft.com/office/drawing/2014/main" id="{267C62C7-307B-4C20-AFF3-63908D7098B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295206" y="2367672"/>
            <a:ext cx="914400" cy="914400"/>
          </a:xfrm>
          <a:prstGeom prst="rect">
            <a:avLst/>
          </a:prstGeom>
        </p:spPr>
      </p:pic>
      <p:pic>
        <p:nvPicPr>
          <p:cNvPr id="28" name="Graphique 27" descr="Scène de ferme">
            <a:extLst>
              <a:ext uri="{FF2B5EF4-FFF2-40B4-BE49-F238E27FC236}">
                <a16:creationId xmlns:a16="http://schemas.microsoft.com/office/drawing/2014/main" id="{8A299487-4382-499B-A46B-BC837F68D63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595014" y="5003224"/>
            <a:ext cx="914400" cy="914400"/>
          </a:xfrm>
          <a:prstGeom prst="rect">
            <a:avLst/>
          </a:prstGeom>
        </p:spPr>
      </p:pic>
      <p:pic>
        <p:nvPicPr>
          <p:cNvPr id="30" name="Graphique 29" descr="Pas de danse">
            <a:extLst>
              <a:ext uri="{FF2B5EF4-FFF2-40B4-BE49-F238E27FC236}">
                <a16:creationId xmlns:a16="http://schemas.microsoft.com/office/drawing/2014/main" id="{321B5B20-ACA0-4F58-ABDA-CCBD92F9685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116907" y="5019729"/>
            <a:ext cx="914400" cy="914400"/>
          </a:xfrm>
          <a:prstGeom prst="rect">
            <a:avLst/>
          </a:prstGeom>
        </p:spPr>
      </p:pic>
      <p:pic>
        <p:nvPicPr>
          <p:cNvPr id="33" name="Image 32">
            <a:extLst>
              <a:ext uri="{FF2B5EF4-FFF2-40B4-BE49-F238E27FC236}">
                <a16:creationId xmlns:a16="http://schemas.microsoft.com/office/drawing/2014/main" id="{1EBD4DB7-E0A7-4327-9B78-9C98AEAF981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34" name="Image 33">
            <a:extLst>
              <a:ext uri="{FF2B5EF4-FFF2-40B4-BE49-F238E27FC236}">
                <a16:creationId xmlns:a16="http://schemas.microsoft.com/office/drawing/2014/main" id="{DA6A90AA-B597-4CB2-BADC-8172F49DFBE9}"/>
              </a:ext>
            </a:extLst>
          </p:cNvPr>
          <p:cNvPicPr>
            <a:picLocks noChangeAspect="1"/>
          </p:cNvPicPr>
          <p:nvPr/>
        </p:nvPicPr>
        <p:blipFill>
          <a:blip r:embed="rId11"/>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740388723"/>
      </p:ext>
    </p:extLst>
  </p:cSld>
  <p:clrMapOvr>
    <a:masterClrMapping/>
  </p:clrMapOvr>
  <mc:AlternateContent xmlns:mc="http://schemas.openxmlformats.org/markup-compatibility/2006">
    <mc:Choice xmlns:p14="http://schemas.microsoft.com/office/powerpoint/2010/main" Requires="p14">
      <p:transition spd="slow" p14:dur="1500" advClick="0" advTm="12000">
        <p14:reveal/>
      </p:transition>
    </mc:Choice>
    <mc:Fallback>
      <p:transition spd="slow" advClick="0" advTm="12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3891602" y="625808"/>
            <a:ext cx="7741228" cy="5756136"/>
          </a:xfrm>
          <a:prstGeom prst="wedgeEllipseCallout">
            <a:avLst>
              <a:gd name="adj1" fmla="val -57905"/>
              <a:gd name="adj2" fmla="val 17277"/>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fr-FR" sz="2000" b="1" dirty="0">
                <a:solidFill>
                  <a:schemeClr val="tx1"/>
                </a:solidFill>
                <a:latin typeface="Work Sans" panose="00000500000000000000" pitchFamily="2" charset="0"/>
              </a:rPr>
              <a:t>4</a:t>
            </a:r>
            <a:r>
              <a:rPr lang="fr-FR" sz="2000" b="1" baseline="30000" dirty="0">
                <a:solidFill>
                  <a:schemeClr val="tx1"/>
                </a:solidFill>
                <a:latin typeface="Work Sans" panose="00000500000000000000" pitchFamily="2" charset="0"/>
              </a:rPr>
              <a:t>ème</a:t>
            </a:r>
            <a:r>
              <a:rPr lang="fr-FR" sz="2000" b="1" dirty="0">
                <a:solidFill>
                  <a:schemeClr val="tx1"/>
                </a:solidFill>
                <a:latin typeface="Work Sans" panose="00000500000000000000" pitchFamily="2" charset="0"/>
              </a:rPr>
              <a:t>  étape  : planifier ses tâches </a:t>
            </a:r>
          </a:p>
          <a:p>
            <a:pPr algn="ctr"/>
            <a:endParaRPr lang="fr-FR" sz="2000" b="1"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Chaque jour, déterminez les tâches que vous avez à effectuer (gestion des mails, lecture de documents, réunion via Teams, saisie de bons de commande, élaboration d’un support de cours….) et dédiez des plages pour traiter chacune d’elles.</a:t>
            </a: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Fixez-vous 3 objectifs que vous souhaitez atteindre dans la journée.</a:t>
            </a:r>
            <a:endParaRPr lang="fr-FR" sz="2000" b="1" dirty="0">
              <a:solidFill>
                <a:schemeClr val="tx1"/>
              </a:solidFill>
              <a:latin typeface="Work Sans" panose="00000500000000000000" pitchFamily="2" charset="0"/>
            </a:endParaRPr>
          </a:p>
        </p:txBody>
      </p:sp>
      <p:pic>
        <p:nvPicPr>
          <p:cNvPr id="6" name="Graphique 5" descr="Livres">
            <a:extLst>
              <a:ext uri="{FF2B5EF4-FFF2-40B4-BE49-F238E27FC236}">
                <a16:creationId xmlns:a16="http://schemas.microsoft.com/office/drawing/2014/main" id="{1A858922-A787-4ED1-9036-793FC0A646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23884" y="2648243"/>
            <a:ext cx="914400" cy="914400"/>
          </a:xfrm>
          <a:prstGeom prst="rect">
            <a:avLst/>
          </a:prstGeom>
        </p:spPr>
      </p:pic>
      <p:pic>
        <p:nvPicPr>
          <p:cNvPr id="22" name="Graphique 21" descr="Tête avec engrenages">
            <a:extLst>
              <a:ext uri="{FF2B5EF4-FFF2-40B4-BE49-F238E27FC236}">
                <a16:creationId xmlns:a16="http://schemas.microsoft.com/office/drawing/2014/main" id="{192B487E-07A4-4F93-AE05-75511EFDF5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203895" y="2648243"/>
            <a:ext cx="914400" cy="914400"/>
          </a:xfrm>
          <a:prstGeom prst="rect">
            <a:avLst/>
          </a:prstGeom>
        </p:spPr>
      </p:pic>
      <p:pic>
        <p:nvPicPr>
          <p:cNvPr id="24" name="Graphique 23" descr="Adresse de courrier">
            <a:extLst>
              <a:ext uri="{FF2B5EF4-FFF2-40B4-BE49-F238E27FC236}">
                <a16:creationId xmlns:a16="http://schemas.microsoft.com/office/drawing/2014/main" id="{F2A6FFE4-D806-4E80-A7C4-24AE875FDC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949445" y="3933215"/>
            <a:ext cx="914400" cy="914400"/>
          </a:xfrm>
          <a:prstGeom prst="rect">
            <a:avLst/>
          </a:prstGeom>
        </p:spPr>
      </p:pic>
      <p:pic>
        <p:nvPicPr>
          <p:cNvPr id="31" name="Graphique 30" descr="Pouce en haut">
            <a:extLst>
              <a:ext uri="{FF2B5EF4-FFF2-40B4-BE49-F238E27FC236}">
                <a16:creationId xmlns:a16="http://schemas.microsoft.com/office/drawing/2014/main" id="{5C939466-BDF5-432D-AD12-0C38067128C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305016" y="5467544"/>
            <a:ext cx="914400" cy="914400"/>
          </a:xfrm>
          <a:prstGeom prst="rect">
            <a:avLst/>
          </a:prstGeom>
        </p:spPr>
      </p:pic>
      <p:pic>
        <p:nvPicPr>
          <p:cNvPr id="33" name="Graphique 32" descr="Journal">
            <a:extLst>
              <a:ext uri="{FF2B5EF4-FFF2-40B4-BE49-F238E27FC236}">
                <a16:creationId xmlns:a16="http://schemas.microsoft.com/office/drawing/2014/main" id="{976BB8D1-9CF6-4061-8A79-66E362056EC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002172" y="3933215"/>
            <a:ext cx="914400" cy="914400"/>
          </a:xfrm>
          <a:prstGeom prst="rect">
            <a:avLst/>
          </a:prstGeom>
        </p:spPr>
      </p:pic>
      <p:pic>
        <p:nvPicPr>
          <p:cNvPr id="36" name="Image 35">
            <a:extLst>
              <a:ext uri="{FF2B5EF4-FFF2-40B4-BE49-F238E27FC236}">
                <a16:creationId xmlns:a16="http://schemas.microsoft.com/office/drawing/2014/main" id="{C8B217AF-751B-49E3-B308-75DDE2E724A1}"/>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37" name="Image 36">
            <a:extLst>
              <a:ext uri="{FF2B5EF4-FFF2-40B4-BE49-F238E27FC236}">
                <a16:creationId xmlns:a16="http://schemas.microsoft.com/office/drawing/2014/main" id="{784F8328-7828-4AC6-B34C-269CB12DB86F}"/>
              </a:ext>
            </a:extLst>
          </p:cNvPr>
          <p:cNvPicPr>
            <a:picLocks noChangeAspect="1"/>
          </p:cNvPicPr>
          <p:nvPr/>
        </p:nvPicPr>
        <p:blipFill>
          <a:blip r:embed="rId13"/>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1230498022"/>
      </p:ext>
    </p:extLst>
  </p:cSld>
  <p:clrMapOvr>
    <a:masterClrMapping/>
  </p:clrMapOvr>
  <mc:AlternateContent xmlns:mc="http://schemas.openxmlformats.org/markup-compatibility/2006">
    <mc:Choice xmlns:p14="http://schemas.microsoft.com/office/powerpoint/2010/main" Requires="p14">
      <p:transition spd="slow" p14:dur="1500" advClick="0" advTm="12000">
        <p14:reveal/>
      </p:transition>
    </mc:Choice>
    <mc:Fallback>
      <p:transition spd="slow" advClick="0" advTm="12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3891602" y="409412"/>
            <a:ext cx="7741228" cy="6188928"/>
          </a:xfrm>
          <a:prstGeom prst="wedgeEllipseCallout">
            <a:avLst>
              <a:gd name="adj1" fmla="val -57905"/>
              <a:gd name="adj2" fmla="val 17277"/>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fr-FR" sz="2000" b="1" dirty="0">
                <a:solidFill>
                  <a:schemeClr val="tx1"/>
                </a:solidFill>
                <a:latin typeface="Work Sans" panose="00000500000000000000" pitchFamily="2" charset="0"/>
              </a:rPr>
              <a:t> 5</a:t>
            </a:r>
            <a:r>
              <a:rPr lang="fr-FR" sz="2000" b="1" baseline="30000" dirty="0">
                <a:solidFill>
                  <a:schemeClr val="tx1"/>
                </a:solidFill>
                <a:latin typeface="Work Sans" panose="00000500000000000000" pitchFamily="2" charset="0"/>
              </a:rPr>
              <a:t>ème</a:t>
            </a:r>
            <a:r>
              <a:rPr lang="fr-FR" sz="2000" b="1" dirty="0">
                <a:solidFill>
                  <a:schemeClr val="tx1"/>
                </a:solidFill>
                <a:latin typeface="Work Sans" panose="00000500000000000000" pitchFamily="2" charset="0"/>
              </a:rPr>
              <a:t> étape : Veiller à se déconnecter</a:t>
            </a:r>
          </a:p>
          <a:p>
            <a:pPr algn="ctr"/>
            <a:endParaRPr lang="fr-FR" sz="2000" b="1"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En dehors des plages de travail, forcez-vous à déconnecter car il peut être tentant de consulter sa boite mail dès le petit déjeuner et de faire une dernière vérification avant d’aller se coucher. </a:t>
            </a:r>
          </a:p>
          <a:p>
            <a:pPr algn="ctr"/>
            <a:endParaRPr lang="fr-FR" sz="2000" dirty="0">
              <a:solidFill>
                <a:schemeClr val="tx1"/>
              </a:solidFill>
              <a:latin typeface="Work Sans" panose="00000500000000000000" pitchFamily="2" charset="0"/>
            </a:endParaRPr>
          </a:p>
          <a:p>
            <a:pPr algn="ctr"/>
            <a:endParaRPr lang="fr-FR" sz="2000" b="1"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Même si l’on ne peut pas sortir, faites du sport, écoutez de la musique, occupez-vous des enfants…veillez à ce que votre vie professionnelle n’empiète pas trop sur votre vie personnelle.</a:t>
            </a:r>
          </a:p>
        </p:txBody>
      </p:sp>
      <p:pic>
        <p:nvPicPr>
          <p:cNvPr id="2" name="Image 1">
            <a:extLst>
              <a:ext uri="{FF2B5EF4-FFF2-40B4-BE49-F238E27FC236}">
                <a16:creationId xmlns:a16="http://schemas.microsoft.com/office/drawing/2014/main" id="{85D4D1EE-6E14-45D2-A536-845AEF774EE6}"/>
              </a:ext>
            </a:extLst>
          </p:cNvPr>
          <p:cNvPicPr>
            <a:picLocks noChangeAspect="1"/>
          </p:cNvPicPr>
          <p:nvPr/>
        </p:nvPicPr>
        <p:blipFill>
          <a:blip r:embed="rId2"/>
          <a:stretch>
            <a:fillRect/>
          </a:stretch>
        </p:blipFill>
        <p:spPr>
          <a:xfrm>
            <a:off x="6860155" y="5796312"/>
            <a:ext cx="1847745" cy="648911"/>
          </a:xfrm>
          <a:prstGeom prst="rect">
            <a:avLst/>
          </a:prstGeom>
        </p:spPr>
      </p:pic>
      <p:pic>
        <p:nvPicPr>
          <p:cNvPr id="21" name="Graphique 20" descr="Relations">
            <a:extLst>
              <a:ext uri="{FF2B5EF4-FFF2-40B4-BE49-F238E27FC236}">
                <a16:creationId xmlns:a16="http://schemas.microsoft.com/office/drawing/2014/main" id="{AE6D4682-297A-49C4-91B2-010C42D5926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75020" y="3243370"/>
            <a:ext cx="914400" cy="914400"/>
          </a:xfrm>
          <a:prstGeom prst="rect">
            <a:avLst/>
          </a:prstGeom>
        </p:spPr>
      </p:pic>
      <p:pic>
        <p:nvPicPr>
          <p:cNvPr id="25" name="Graphique 24" descr="Bulle de pensée">
            <a:extLst>
              <a:ext uri="{FF2B5EF4-FFF2-40B4-BE49-F238E27FC236}">
                <a16:creationId xmlns:a16="http://schemas.microsoft.com/office/drawing/2014/main" id="{7784A670-4F35-494E-ABBE-DC62BDC99BE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359137" y="2633191"/>
            <a:ext cx="914400" cy="914400"/>
          </a:xfrm>
          <a:prstGeom prst="rect">
            <a:avLst/>
          </a:prstGeom>
        </p:spPr>
      </p:pic>
      <p:pic>
        <p:nvPicPr>
          <p:cNvPr id="27" name="Graphique 26" descr="Astronaute">
            <a:extLst>
              <a:ext uri="{FF2B5EF4-FFF2-40B4-BE49-F238E27FC236}">
                <a16:creationId xmlns:a16="http://schemas.microsoft.com/office/drawing/2014/main" id="{38AD5193-61D3-4070-8725-B4CEC234977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44591" y="3547591"/>
            <a:ext cx="914400" cy="914400"/>
          </a:xfrm>
          <a:prstGeom prst="rect">
            <a:avLst/>
          </a:prstGeom>
        </p:spPr>
      </p:pic>
      <p:pic>
        <p:nvPicPr>
          <p:cNvPr id="32" name="Image 31">
            <a:extLst>
              <a:ext uri="{FF2B5EF4-FFF2-40B4-BE49-F238E27FC236}">
                <a16:creationId xmlns:a16="http://schemas.microsoft.com/office/drawing/2014/main" id="{B4F89719-2202-45B6-9ED1-3C6C73A719F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34" name="Image 33">
            <a:extLst>
              <a:ext uri="{FF2B5EF4-FFF2-40B4-BE49-F238E27FC236}">
                <a16:creationId xmlns:a16="http://schemas.microsoft.com/office/drawing/2014/main" id="{D0064C6E-E1C1-4CFB-8FD1-D4EFF477D233}"/>
              </a:ext>
            </a:extLst>
          </p:cNvPr>
          <p:cNvPicPr>
            <a:picLocks noChangeAspect="1"/>
          </p:cNvPicPr>
          <p:nvPr/>
        </p:nvPicPr>
        <p:blipFill>
          <a:blip r:embed="rId10"/>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748045015"/>
      </p:ext>
    </p:extLst>
  </p:cSld>
  <p:clrMapOvr>
    <a:masterClrMapping/>
  </p:clrMapOvr>
  <mc:AlternateContent xmlns:mc="http://schemas.openxmlformats.org/markup-compatibility/2006">
    <mc:Choice xmlns:p14="http://schemas.microsoft.com/office/powerpoint/2010/main" Requires="p14">
      <p:transition spd="slow" p14:dur="1500" advClick="0" advTm="12000">
        <p14:reveal/>
      </p:transition>
    </mc:Choice>
    <mc:Fallback>
      <p:transition spd="slow" advClick="0" advTm="12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3962251" y="236280"/>
            <a:ext cx="7741228" cy="6621720"/>
          </a:xfrm>
          <a:prstGeom prst="wedgeEllipseCallout">
            <a:avLst>
              <a:gd name="adj1" fmla="val -57905"/>
              <a:gd name="adj2" fmla="val 17277"/>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fr-FR" sz="2000" b="1" dirty="0">
                <a:solidFill>
                  <a:schemeClr val="tx1"/>
                </a:solidFill>
                <a:latin typeface="Work Sans" panose="00000500000000000000" pitchFamily="2" charset="0"/>
              </a:rPr>
              <a:t> </a:t>
            </a:r>
            <a:r>
              <a:rPr lang="fr-FR" sz="2000" dirty="0">
                <a:solidFill>
                  <a:schemeClr val="tx1"/>
                </a:solidFill>
                <a:latin typeface="Work Sans" panose="00000500000000000000" pitchFamily="2" charset="0"/>
              </a:rPr>
              <a:t>J’espère que ces quelques conseils pourront vous aider à appréhender plus sereinement la période qui débute. Avant de conclure, il me semble important d’attirer votre attention sur quelques points de vigilance. </a:t>
            </a:r>
          </a:p>
          <a:p>
            <a:pPr algn="ctr"/>
            <a:endParaRPr lang="fr-FR" sz="2000"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En effet, en période d’activité normale, le télétravail présente de nombreux atouts  (limitation des déplacements, réduction de la fatigue, meilleure articulation entre la vie professionnelle et la vie personnelle, réduction de l’impact écologique de notre activité). </a:t>
            </a:r>
            <a:endParaRPr lang="fr-FR" sz="2000" b="1"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p:txBody>
      </p:sp>
      <p:pic>
        <p:nvPicPr>
          <p:cNvPr id="6" name="Graphique 5" descr="Voiture">
            <a:extLst>
              <a:ext uri="{FF2B5EF4-FFF2-40B4-BE49-F238E27FC236}">
                <a16:creationId xmlns:a16="http://schemas.microsoft.com/office/drawing/2014/main" id="{8E6D2111-4E6F-4F2F-B8C6-9C842FA51A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81600" y="5307037"/>
            <a:ext cx="914400" cy="914400"/>
          </a:xfrm>
          <a:prstGeom prst="rect">
            <a:avLst/>
          </a:prstGeom>
        </p:spPr>
      </p:pic>
      <p:pic>
        <p:nvPicPr>
          <p:cNvPr id="31" name="Graphique 30" descr="Homme changeant un bébé">
            <a:extLst>
              <a:ext uri="{FF2B5EF4-FFF2-40B4-BE49-F238E27FC236}">
                <a16:creationId xmlns:a16="http://schemas.microsoft.com/office/drawing/2014/main" id="{AF7B0506-5004-45F6-9794-B222E32FBFE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881404" y="5461782"/>
            <a:ext cx="914400" cy="914400"/>
          </a:xfrm>
          <a:prstGeom prst="rect">
            <a:avLst/>
          </a:prstGeom>
        </p:spPr>
      </p:pic>
      <p:pic>
        <p:nvPicPr>
          <p:cNvPr id="35" name="Graphique 34" descr="Natation">
            <a:extLst>
              <a:ext uri="{FF2B5EF4-FFF2-40B4-BE49-F238E27FC236}">
                <a16:creationId xmlns:a16="http://schemas.microsoft.com/office/drawing/2014/main" id="{D8740814-B627-48F7-85F5-E8A6BEB6221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31502" y="5461782"/>
            <a:ext cx="914400" cy="914400"/>
          </a:xfrm>
          <a:prstGeom prst="rect">
            <a:avLst/>
          </a:prstGeom>
        </p:spPr>
      </p:pic>
      <p:pic>
        <p:nvPicPr>
          <p:cNvPr id="39" name="Image 38">
            <a:extLst>
              <a:ext uri="{FF2B5EF4-FFF2-40B4-BE49-F238E27FC236}">
                <a16:creationId xmlns:a16="http://schemas.microsoft.com/office/drawing/2014/main" id="{DD1561D6-1DF1-456E-A3CA-FD0E9226DEA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40" name="Image 39">
            <a:extLst>
              <a:ext uri="{FF2B5EF4-FFF2-40B4-BE49-F238E27FC236}">
                <a16:creationId xmlns:a16="http://schemas.microsoft.com/office/drawing/2014/main" id="{41DA9357-3740-4B3B-A16F-73053DD5F944}"/>
              </a:ext>
            </a:extLst>
          </p:cNvPr>
          <p:cNvPicPr>
            <a:picLocks noChangeAspect="1"/>
          </p:cNvPicPr>
          <p:nvPr/>
        </p:nvPicPr>
        <p:blipFill>
          <a:blip r:embed="rId9"/>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3613636726"/>
      </p:ext>
    </p:extLst>
  </p:cSld>
  <p:clrMapOvr>
    <a:masterClrMapping/>
  </p:clrMapOvr>
  <mc:AlternateContent xmlns:mc="http://schemas.openxmlformats.org/markup-compatibility/2006">
    <mc:Choice xmlns:p14="http://schemas.microsoft.com/office/powerpoint/2010/main" Requires="p14">
      <p:transition spd="slow" p14:dur="1500" advClick="0" advTm="12000">
        <p14:reveal/>
      </p:transition>
    </mc:Choice>
    <mc:Fallback>
      <p:transition spd="slow" advClick="0" advTm="12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3962251" y="374243"/>
            <a:ext cx="7741228" cy="6188928"/>
          </a:xfrm>
          <a:prstGeom prst="wedgeEllipseCallout">
            <a:avLst>
              <a:gd name="adj1" fmla="val -57905"/>
              <a:gd name="adj2" fmla="val 17277"/>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fr-FR" sz="2000" dirty="0">
                <a:solidFill>
                  <a:schemeClr val="tx1"/>
                </a:solidFill>
                <a:latin typeface="Work Sans" panose="00000500000000000000" pitchFamily="2" charset="0"/>
              </a:rPr>
              <a:t>Il présente aussi un certain nombre de risques psycho-sociaux :</a:t>
            </a:r>
          </a:p>
          <a:p>
            <a:pPr algn="ctr"/>
            <a:endParaRPr lang="fr-FR" sz="2000" dirty="0">
              <a:solidFill>
                <a:schemeClr val="tx1"/>
              </a:solidFill>
              <a:latin typeface="Work Sans" panose="00000500000000000000" pitchFamily="2" charset="0"/>
            </a:endParaRPr>
          </a:p>
          <a:p>
            <a:pPr marL="342900" indent="-342900" algn="ctr">
              <a:buFont typeface="Arial" panose="020B0604020202020204" pitchFamily="34" charset="0"/>
              <a:buChar char="•"/>
            </a:pPr>
            <a:r>
              <a:rPr lang="fr-FR" sz="2000" dirty="0">
                <a:solidFill>
                  <a:schemeClr val="tx1"/>
                </a:solidFill>
                <a:latin typeface="Work Sans" panose="00000500000000000000" pitchFamily="2" charset="0"/>
              </a:rPr>
              <a:t>L’isolement professionnel et social.</a:t>
            </a:r>
          </a:p>
          <a:p>
            <a:pPr marL="342900" indent="-342900" algn="ctr">
              <a:buFontTx/>
              <a:buChar char="-"/>
            </a:pPr>
            <a:endParaRPr lang="fr-FR" sz="2000" dirty="0">
              <a:solidFill>
                <a:schemeClr val="tx1"/>
              </a:solidFill>
              <a:latin typeface="Work Sans" panose="00000500000000000000" pitchFamily="2" charset="0"/>
            </a:endParaRPr>
          </a:p>
          <a:p>
            <a:pPr marL="342900" indent="-342900" algn="ctr">
              <a:buFont typeface="Arial" panose="020B0604020202020204" pitchFamily="34" charset="0"/>
              <a:buChar char="•"/>
            </a:pPr>
            <a:r>
              <a:rPr lang="fr-FR" sz="2000" dirty="0">
                <a:solidFill>
                  <a:schemeClr val="tx1"/>
                </a:solidFill>
                <a:latin typeface="Work Sans" panose="00000500000000000000" pitchFamily="2" charset="0"/>
              </a:rPr>
              <a:t>Le stress si les objectifs sont mal dimensionnés.</a:t>
            </a:r>
          </a:p>
          <a:p>
            <a:pPr algn="ctr"/>
            <a:r>
              <a:rPr lang="fr-FR" sz="2000" dirty="0">
                <a:solidFill>
                  <a:schemeClr val="tx1"/>
                </a:solidFill>
                <a:latin typeface="Work Sans" panose="00000500000000000000" pitchFamily="2" charset="0"/>
              </a:rPr>
              <a:t> </a:t>
            </a:r>
          </a:p>
          <a:p>
            <a:pPr marL="342900" indent="-342900" algn="ctr">
              <a:buFont typeface="Arial" panose="020B0604020202020204" pitchFamily="34" charset="0"/>
              <a:buChar char="•"/>
            </a:pPr>
            <a:r>
              <a:rPr lang="fr-FR" sz="2000" dirty="0">
                <a:solidFill>
                  <a:schemeClr val="tx1"/>
                </a:solidFill>
                <a:latin typeface="Work Sans" panose="00000500000000000000" pitchFamily="2" charset="0"/>
              </a:rPr>
              <a:t>La difficulté à séparer la sphère professionnelle de la sphère personnelle.</a:t>
            </a:r>
          </a:p>
          <a:p>
            <a:pPr algn="ctr"/>
            <a:endParaRPr lang="fr-FR" sz="2000" dirty="0">
              <a:solidFill>
                <a:schemeClr val="tx1"/>
              </a:solidFill>
              <a:latin typeface="Work Sans" panose="00000500000000000000" pitchFamily="2" charset="0"/>
            </a:endParaRPr>
          </a:p>
          <a:p>
            <a:pPr marL="342900" indent="-342900" algn="ctr">
              <a:buFont typeface="Arial" panose="020B0604020202020204" pitchFamily="34" charset="0"/>
              <a:buChar char="•"/>
            </a:pPr>
            <a:r>
              <a:rPr lang="fr-FR" sz="2000" dirty="0">
                <a:solidFill>
                  <a:schemeClr val="tx1"/>
                </a:solidFill>
                <a:latin typeface="Work Sans" panose="00000500000000000000" pitchFamily="2" charset="0"/>
              </a:rPr>
              <a:t>La démotivation en raison de l’éloignement de l’institution.</a:t>
            </a:r>
          </a:p>
        </p:txBody>
      </p:sp>
      <p:pic>
        <p:nvPicPr>
          <p:cNvPr id="4" name="Graphique 3" descr="Visage blanc inquiet">
            <a:extLst>
              <a:ext uri="{FF2B5EF4-FFF2-40B4-BE49-F238E27FC236}">
                <a16:creationId xmlns:a16="http://schemas.microsoft.com/office/drawing/2014/main" id="{EFFA9713-8BEA-47F1-9175-B277F9A388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1476" y="2068388"/>
            <a:ext cx="663526" cy="663526"/>
          </a:xfrm>
          <a:prstGeom prst="rect">
            <a:avLst/>
          </a:prstGeom>
        </p:spPr>
      </p:pic>
      <p:pic>
        <p:nvPicPr>
          <p:cNvPr id="8" name="Graphique 7" descr="Bulle de pensée">
            <a:extLst>
              <a:ext uri="{FF2B5EF4-FFF2-40B4-BE49-F238E27FC236}">
                <a16:creationId xmlns:a16="http://schemas.microsoft.com/office/drawing/2014/main" id="{C73068D5-5BB1-49DC-BE17-B101E1DAB42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124782" y="4922937"/>
            <a:ext cx="633920" cy="633920"/>
          </a:xfrm>
          <a:prstGeom prst="rect">
            <a:avLst/>
          </a:prstGeom>
        </p:spPr>
      </p:pic>
      <p:pic>
        <p:nvPicPr>
          <p:cNvPr id="10" name="Graphique 9" descr="Éclair">
            <a:extLst>
              <a:ext uri="{FF2B5EF4-FFF2-40B4-BE49-F238E27FC236}">
                <a16:creationId xmlns:a16="http://schemas.microsoft.com/office/drawing/2014/main" id="{AC940251-3B9B-4408-8275-938799F807C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27744" y="2806790"/>
            <a:ext cx="661917" cy="661917"/>
          </a:xfrm>
          <a:prstGeom prst="rect">
            <a:avLst/>
          </a:prstGeom>
        </p:spPr>
      </p:pic>
      <p:pic>
        <p:nvPicPr>
          <p:cNvPr id="12" name="Graphique 11" descr="Diagramme de Venn">
            <a:extLst>
              <a:ext uri="{FF2B5EF4-FFF2-40B4-BE49-F238E27FC236}">
                <a16:creationId xmlns:a16="http://schemas.microsoft.com/office/drawing/2014/main" id="{BAC05B7F-7040-45D6-917F-9A440C780B4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427744" y="3928334"/>
            <a:ext cx="661917" cy="661917"/>
          </a:xfrm>
          <a:prstGeom prst="rect">
            <a:avLst/>
          </a:prstGeom>
        </p:spPr>
      </p:pic>
      <p:pic>
        <p:nvPicPr>
          <p:cNvPr id="17" name="Image 16">
            <a:extLst>
              <a:ext uri="{FF2B5EF4-FFF2-40B4-BE49-F238E27FC236}">
                <a16:creationId xmlns:a16="http://schemas.microsoft.com/office/drawing/2014/main" id="{FC98B2FC-1569-43CC-87DD-28F0387BD2DD}"/>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18" name="Image 17">
            <a:extLst>
              <a:ext uri="{FF2B5EF4-FFF2-40B4-BE49-F238E27FC236}">
                <a16:creationId xmlns:a16="http://schemas.microsoft.com/office/drawing/2014/main" id="{54E36198-3EEC-44DF-844F-2FE66C456408}"/>
              </a:ext>
            </a:extLst>
          </p:cNvPr>
          <p:cNvPicPr>
            <a:picLocks noChangeAspect="1"/>
          </p:cNvPicPr>
          <p:nvPr/>
        </p:nvPicPr>
        <p:blipFill>
          <a:blip r:embed="rId11"/>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221829139"/>
      </p:ext>
    </p:extLst>
  </p:cSld>
  <p:clrMapOvr>
    <a:masterClrMapping/>
  </p:clrMapOvr>
  <mc:AlternateContent xmlns:mc="http://schemas.openxmlformats.org/markup-compatibility/2006">
    <mc:Choice xmlns:p14="http://schemas.microsoft.com/office/powerpoint/2010/main" Requires="p14">
      <p:transition spd="slow" p14:dur="1500" advClick="0" advTm="12000">
        <p14:reveal/>
      </p:transition>
    </mc:Choice>
    <mc:Fallback>
      <p:transition spd="slow" advClick="0" advTm="12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3962251" y="374244"/>
            <a:ext cx="7741228" cy="6188928"/>
          </a:xfrm>
          <a:prstGeom prst="wedgeEllipseCallout">
            <a:avLst>
              <a:gd name="adj1" fmla="val -57905"/>
              <a:gd name="adj2" fmla="val 17277"/>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fr-FR" sz="2000" dirty="0">
                <a:solidFill>
                  <a:schemeClr val="tx1"/>
                </a:solidFill>
                <a:latin typeface="Work Sans" panose="00000500000000000000" pitchFamily="2" charset="0"/>
              </a:rPr>
              <a:t>Aussi, pendant toute cette période, veillez à : </a:t>
            </a:r>
          </a:p>
          <a:p>
            <a:pPr algn="ctr"/>
            <a:endParaRPr lang="fr-FR" sz="2000" dirty="0">
              <a:solidFill>
                <a:schemeClr val="tx1"/>
              </a:solidFill>
              <a:latin typeface="Work Sans" panose="00000500000000000000" pitchFamily="2" charset="0"/>
            </a:endParaRPr>
          </a:p>
          <a:p>
            <a:pPr marL="342900" indent="-342900" algn="ctr">
              <a:buFont typeface="Arial" panose="020B0604020202020204" pitchFamily="34" charset="0"/>
              <a:buChar char="•"/>
            </a:pPr>
            <a:r>
              <a:rPr lang="fr-FR" sz="2000" dirty="0">
                <a:solidFill>
                  <a:schemeClr val="tx1"/>
                </a:solidFill>
                <a:latin typeface="Work Sans" panose="00000500000000000000" pitchFamily="2" charset="0"/>
              </a:rPr>
              <a:t>Maintenir les contacts avec vos collègues (par téléphone, </a:t>
            </a:r>
            <a:r>
              <a:rPr lang="fr-FR" sz="2000" dirty="0" err="1">
                <a:solidFill>
                  <a:schemeClr val="tx1"/>
                </a:solidFill>
                <a:latin typeface="Work Sans" panose="00000500000000000000" pitchFamily="2" charset="0"/>
              </a:rPr>
              <a:t>visio</a:t>
            </a:r>
            <a:r>
              <a:rPr lang="fr-FR" sz="2000" dirty="0">
                <a:solidFill>
                  <a:schemeClr val="tx1"/>
                </a:solidFill>
                <a:latin typeface="Work Sans" panose="00000500000000000000" pitchFamily="2" charset="0"/>
              </a:rPr>
              <a:t>, mails). </a:t>
            </a:r>
          </a:p>
          <a:p>
            <a:pPr algn="ctr"/>
            <a:endParaRPr lang="fr-FR" sz="2000" dirty="0">
              <a:solidFill>
                <a:schemeClr val="tx1"/>
              </a:solidFill>
              <a:latin typeface="Work Sans" panose="00000500000000000000" pitchFamily="2" charset="0"/>
            </a:endParaRPr>
          </a:p>
          <a:p>
            <a:pPr marL="342900" indent="-342900" algn="ctr">
              <a:buFont typeface="Arial" panose="020B0604020202020204" pitchFamily="34" charset="0"/>
              <a:buChar char="•"/>
            </a:pPr>
            <a:r>
              <a:rPr lang="fr-FR" sz="2000" dirty="0">
                <a:solidFill>
                  <a:schemeClr val="tx1"/>
                </a:solidFill>
                <a:latin typeface="Work Sans" panose="00000500000000000000" pitchFamily="2" charset="0"/>
              </a:rPr>
              <a:t>Cloisonner les temps consacrés au travail et ceux consacrés à la vie personnelle et de famille.</a:t>
            </a:r>
          </a:p>
          <a:p>
            <a:pPr algn="ctr"/>
            <a:endParaRPr lang="fr-FR" sz="2000" dirty="0">
              <a:solidFill>
                <a:schemeClr val="tx1"/>
              </a:solidFill>
              <a:latin typeface="Work Sans" panose="00000500000000000000" pitchFamily="2" charset="0"/>
            </a:endParaRPr>
          </a:p>
          <a:p>
            <a:pPr marL="342900" indent="-342900" algn="ctr">
              <a:buFont typeface="Arial" panose="020B0604020202020204" pitchFamily="34" charset="0"/>
              <a:buChar char="•"/>
            </a:pPr>
            <a:r>
              <a:rPr lang="fr-FR" sz="2000" dirty="0">
                <a:solidFill>
                  <a:schemeClr val="tx1"/>
                </a:solidFill>
                <a:latin typeface="Work Sans" panose="00000500000000000000" pitchFamily="2" charset="0"/>
              </a:rPr>
              <a:t>Faire le point régulièrement avec votre responsable sur le travail à réaliser, les tâches confiées et l’organisation du travail.</a:t>
            </a:r>
          </a:p>
        </p:txBody>
      </p:sp>
      <p:pic>
        <p:nvPicPr>
          <p:cNvPr id="9" name="Graphique 8" descr="Scène de colline">
            <a:extLst>
              <a:ext uri="{FF2B5EF4-FFF2-40B4-BE49-F238E27FC236}">
                <a16:creationId xmlns:a16="http://schemas.microsoft.com/office/drawing/2014/main" id="{4C9D5DCE-BD92-4C8E-864D-3AEC229801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76446" y="3224283"/>
            <a:ext cx="638018" cy="638018"/>
          </a:xfrm>
          <a:prstGeom prst="rect">
            <a:avLst/>
          </a:prstGeom>
        </p:spPr>
      </p:pic>
      <p:pic>
        <p:nvPicPr>
          <p:cNvPr id="13" name="Graphique 12" descr="Homme avec enfant">
            <a:extLst>
              <a:ext uri="{FF2B5EF4-FFF2-40B4-BE49-F238E27FC236}">
                <a16:creationId xmlns:a16="http://schemas.microsoft.com/office/drawing/2014/main" id="{BB58E2BC-2E70-4F81-8974-3B0CA0BF822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65545" y="3224283"/>
            <a:ext cx="638018" cy="638018"/>
          </a:xfrm>
          <a:prstGeom prst="rect">
            <a:avLst/>
          </a:prstGeom>
        </p:spPr>
      </p:pic>
      <p:pic>
        <p:nvPicPr>
          <p:cNvPr id="15" name="Graphique 14" descr="Questions">
            <a:extLst>
              <a:ext uri="{FF2B5EF4-FFF2-40B4-BE49-F238E27FC236}">
                <a16:creationId xmlns:a16="http://schemas.microsoft.com/office/drawing/2014/main" id="{49AA116D-D384-4C9F-AE10-63DE33EFAD5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747024" y="5306301"/>
            <a:ext cx="816203" cy="816203"/>
          </a:xfrm>
          <a:prstGeom prst="rect">
            <a:avLst/>
          </a:prstGeom>
        </p:spPr>
      </p:pic>
      <p:pic>
        <p:nvPicPr>
          <p:cNvPr id="17" name="Graphique 16" descr="Réunion">
            <a:extLst>
              <a:ext uri="{FF2B5EF4-FFF2-40B4-BE49-F238E27FC236}">
                <a16:creationId xmlns:a16="http://schemas.microsoft.com/office/drawing/2014/main" id="{27530C46-ED37-4C4A-8ECE-2AF4D674707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594498" y="2309882"/>
            <a:ext cx="661917" cy="661917"/>
          </a:xfrm>
          <a:prstGeom prst="rect">
            <a:avLst/>
          </a:prstGeom>
        </p:spPr>
      </p:pic>
      <p:pic>
        <p:nvPicPr>
          <p:cNvPr id="20" name="Image 19">
            <a:extLst>
              <a:ext uri="{FF2B5EF4-FFF2-40B4-BE49-F238E27FC236}">
                <a16:creationId xmlns:a16="http://schemas.microsoft.com/office/drawing/2014/main" id="{5DB34F0D-A317-40C6-9DB3-3E21E8867FD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21" name="Image 20">
            <a:extLst>
              <a:ext uri="{FF2B5EF4-FFF2-40B4-BE49-F238E27FC236}">
                <a16:creationId xmlns:a16="http://schemas.microsoft.com/office/drawing/2014/main" id="{CBEE86D4-79F0-41D3-ADD1-144E0B8AFEFD}"/>
              </a:ext>
            </a:extLst>
          </p:cNvPr>
          <p:cNvPicPr>
            <a:picLocks noChangeAspect="1"/>
          </p:cNvPicPr>
          <p:nvPr/>
        </p:nvPicPr>
        <p:blipFill>
          <a:blip r:embed="rId11"/>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551042205"/>
      </p:ext>
    </p:extLst>
  </p:cSld>
  <p:clrMapOvr>
    <a:masterClrMapping/>
  </p:clrMapOvr>
  <mc:AlternateContent xmlns:mc="http://schemas.openxmlformats.org/markup-compatibility/2006">
    <mc:Choice xmlns:p14="http://schemas.microsoft.com/office/powerpoint/2010/main" Requires="p14">
      <p:transition spd="slow" p14:dur="1500" advClick="0" advTm="12000">
        <p14:reveal/>
      </p:transition>
    </mc:Choice>
    <mc:Fallback>
      <p:transition spd="slow" advClick="0" advTm="12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3962251" y="807036"/>
            <a:ext cx="7741228" cy="5323344"/>
          </a:xfrm>
          <a:prstGeom prst="wedgeEllipseCallout">
            <a:avLst>
              <a:gd name="adj1" fmla="val -57905"/>
              <a:gd name="adj2" fmla="val 17277"/>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fr-FR" sz="2000" dirty="0">
                <a:solidFill>
                  <a:schemeClr val="tx1"/>
                </a:solidFill>
                <a:latin typeface="Work Sans" panose="00000500000000000000" pitchFamily="2" charset="0"/>
              </a:rPr>
              <a:t>En cas de difficultés, vous pouvez contacter : </a:t>
            </a:r>
          </a:p>
          <a:p>
            <a:pPr algn="ctr"/>
            <a:endParaRPr lang="fr-FR" sz="2000" dirty="0">
              <a:solidFill>
                <a:schemeClr val="tx1"/>
              </a:solidFill>
              <a:latin typeface="Work Sans" panose="00000500000000000000" pitchFamily="2" charset="0"/>
            </a:endParaRPr>
          </a:p>
          <a:p>
            <a:pPr marL="342900" indent="-342900" algn="ctr">
              <a:buFont typeface="Arial" panose="020B0604020202020204" pitchFamily="34" charset="0"/>
              <a:buChar char="•"/>
            </a:pPr>
            <a:r>
              <a:rPr lang="fr-FR" sz="2000" dirty="0">
                <a:solidFill>
                  <a:schemeClr val="tx1"/>
                </a:solidFill>
                <a:latin typeface="Work Sans" panose="00000500000000000000" pitchFamily="2" charset="0"/>
              </a:rPr>
              <a:t>La Direction des Ressources Humaines à l’adresse </a:t>
            </a:r>
            <a:r>
              <a:rPr lang="fr-FR" sz="2000" dirty="0">
                <a:solidFill>
                  <a:schemeClr val="tx1"/>
                </a:solidFill>
                <a:latin typeface="Work Sans" panose="00000500000000000000" pitchFamily="2" charset="0"/>
                <a:hlinkClick r:id="rId2"/>
              </a:rPr>
              <a:t>drh@univ-tours.fr</a:t>
            </a:r>
            <a:r>
              <a:rPr lang="fr-FR" sz="2000" dirty="0">
                <a:solidFill>
                  <a:schemeClr val="tx1"/>
                </a:solidFill>
                <a:latin typeface="Work Sans" panose="00000500000000000000" pitchFamily="2" charset="0"/>
              </a:rPr>
              <a:t> </a:t>
            </a:r>
          </a:p>
          <a:p>
            <a:pPr algn="ctr"/>
            <a:endParaRPr lang="fr-FR" sz="2000" dirty="0">
              <a:solidFill>
                <a:schemeClr val="tx1"/>
              </a:solidFill>
              <a:latin typeface="Work Sans" panose="00000500000000000000" pitchFamily="2" charset="0"/>
            </a:endParaRPr>
          </a:p>
          <a:p>
            <a:pPr marL="342900" indent="-342900" algn="ctr">
              <a:buFont typeface="Arial" panose="020B0604020202020204" pitchFamily="34" charset="0"/>
              <a:buChar char="•"/>
            </a:pPr>
            <a:r>
              <a:rPr lang="fr-FR" sz="2000" dirty="0">
                <a:solidFill>
                  <a:schemeClr val="tx1"/>
                </a:solidFill>
                <a:latin typeface="Work Sans" panose="00000500000000000000" pitchFamily="2" charset="0"/>
              </a:rPr>
              <a:t>La Direction des Systèmes d’Information via </a:t>
            </a:r>
            <a:r>
              <a:rPr lang="fr-FR" sz="2000" dirty="0">
                <a:solidFill>
                  <a:schemeClr val="tx1"/>
                </a:solidFill>
                <a:latin typeface="Work Sans" panose="00000500000000000000" pitchFamily="2" charset="0"/>
                <a:hlinkClick r:id="rId3"/>
              </a:rPr>
              <a:t>la plateforme de tickets PAL </a:t>
            </a: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p:txBody>
      </p:sp>
      <p:pic>
        <p:nvPicPr>
          <p:cNvPr id="12" name="Image 11">
            <a:extLst>
              <a:ext uri="{FF2B5EF4-FFF2-40B4-BE49-F238E27FC236}">
                <a16:creationId xmlns:a16="http://schemas.microsoft.com/office/drawing/2014/main" id="{1F7F0382-91B7-45EE-AF3B-B1BCC70211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14" name="Image 13">
            <a:extLst>
              <a:ext uri="{FF2B5EF4-FFF2-40B4-BE49-F238E27FC236}">
                <a16:creationId xmlns:a16="http://schemas.microsoft.com/office/drawing/2014/main" id="{874A6B82-301E-452C-882B-DD889FC1929A}"/>
              </a:ext>
            </a:extLst>
          </p:cNvPr>
          <p:cNvPicPr>
            <a:picLocks noChangeAspect="1"/>
          </p:cNvPicPr>
          <p:nvPr/>
        </p:nvPicPr>
        <p:blipFill>
          <a:blip r:embed="rId5"/>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4100812062"/>
      </p:ext>
    </p:extLst>
  </p:cSld>
  <p:clrMapOvr>
    <a:masterClrMapping/>
  </p:clrMapOvr>
  <mc:AlternateContent xmlns:mc="http://schemas.openxmlformats.org/markup-compatibility/2006">
    <mc:Choice xmlns:p14="http://schemas.microsoft.com/office/powerpoint/2010/main" Requires="p14">
      <p:transition spd="slow" p14:dur="1500" advClick="0" advTm="10000">
        <p14:reveal/>
      </p:transition>
    </mc:Choice>
    <mc:Fallback>
      <p:transition spd="slow" advClick="0" advTm="10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3962251" y="1023432"/>
            <a:ext cx="7741228" cy="4890552"/>
          </a:xfrm>
          <a:prstGeom prst="wedgeEllipseCallout">
            <a:avLst>
              <a:gd name="adj1" fmla="val -57905"/>
              <a:gd name="adj2" fmla="val 17277"/>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endParaRPr lang="fr-FR" sz="2000"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Et retrouvez toutes les informations utiles sur le site dédié </a:t>
            </a:r>
            <a:r>
              <a:rPr lang="fr-FR" sz="2000" dirty="0">
                <a:solidFill>
                  <a:schemeClr val="tx1"/>
                </a:solidFill>
                <a:latin typeface="Work Sans" panose="00000500000000000000" pitchFamily="2" charset="0"/>
                <a:hlinkClick r:id="rId2"/>
              </a:rPr>
              <a:t>Université de Tours COVID-19</a:t>
            </a: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p:txBody>
      </p:sp>
      <p:pic>
        <p:nvPicPr>
          <p:cNvPr id="6" name="Image 5">
            <a:extLst>
              <a:ext uri="{FF2B5EF4-FFF2-40B4-BE49-F238E27FC236}">
                <a16:creationId xmlns:a16="http://schemas.microsoft.com/office/drawing/2014/main" id="{90870D9D-8157-4EA0-B98E-9FABFED9D7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0011" y="3105442"/>
            <a:ext cx="5082994" cy="2120399"/>
          </a:xfrm>
          <a:prstGeom prst="rect">
            <a:avLst/>
          </a:prstGeom>
        </p:spPr>
      </p:pic>
      <p:pic>
        <p:nvPicPr>
          <p:cNvPr id="7" name="Image 6">
            <a:extLst>
              <a:ext uri="{FF2B5EF4-FFF2-40B4-BE49-F238E27FC236}">
                <a16:creationId xmlns:a16="http://schemas.microsoft.com/office/drawing/2014/main" id="{D8388C4D-BF29-4B64-B28F-36DF5F8297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8" name="Image 7">
            <a:extLst>
              <a:ext uri="{FF2B5EF4-FFF2-40B4-BE49-F238E27FC236}">
                <a16:creationId xmlns:a16="http://schemas.microsoft.com/office/drawing/2014/main" id="{ADD25BF1-5B3C-416A-BB63-AC8C354ED7CA}"/>
              </a:ext>
            </a:extLst>
          </p:cNvPr>
          <p:cNvPicPr>
            <a:picLocks noChangeAspect="1"/>
          </p:cNvPicPr>
          <p:nvPr/>
        </p:nvPicPr>
        <p:blipFill>
          <a:blip r:embed="rId5"/>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1820977186"/>
      </p:ext>
    </p:extLst>
  </p:cSld>
  <p:clrMapOvr>
    <a:masterClrMapping/>
  </p:clrMapOvr>
  <mc:AlternateContent xmlns:mc="http://schemas.openxmlformats.org/markup-compatibility/2006">
    <mc:Choice xmlns:p14="http://schemas.microsoft.com/office/powerpoint/2010/main" Requires="p14">
      <p:transition spd="slow" p14:dur="1500" advClick="0" advTm="10000">
        <p14:reveal/>
      </p:transition>
    </mc:Choice>
    <mc:Fallback>
      <p:transition spd="slow" advClick="0" advTm="10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4090894" y="2097307"/>
            <a:ext cx="7741228" cy="2986266"/>
          </a:xfrm>
          <a:prstGeom prst="wedgeEllipseCallout">
            <a:avLst>
              <a:gd name="adj1" fmla="val -59275"/>
              <a:gd name="adj2" fmla="val 34140"/>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endParaRPr lang="fr-FR" sz="2000" dirty="0">
              <a:solidFill>
                <a:schemeClr val="tx1"/>
              </a:solidFill>
              <a:latin typeface="Work Sans" panose="00000500000000000000" pitchFamily="2" charset="0"/>
            </a:endParaRPr>
          </a:p>
          <a:p>
            <a:pPr algn="ctr"/>
            <a:r>
              <a:rPr lang="fr-FR" sz="3600" dirty="0">
                <a:solidFill>
                  <a:schemeClr val="tx1"/>
                </a:solidFill>
                <a:latin typeface="Work Sans" panose="00000500000000000000" pitchFamily="2" charset="0"/>
              </a:rPr>
              <a:t>Merci de votre attention !!</a:t>
            </a: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p:txBody>
      </p:sp>
      <p:pic>
        <p:nvPicPr>
          <p:cNvPr id="7" name="Image 6">
            <a:extLst>
              <a:ext uri="{FF2B5EF4-FFF2-40B4-BE49-F238E27FC236}">
                <a16:creationId xmlns:a16="http://schemas.microsoft.com/office/drawing/2014/main" id="{EA301386-09D6-437C-BA16-3711788F84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8" name="Image 7">
            <a:extLst>
              <a:ext uri="{FF2B5EF4-FFF2-40B4-BE49-F238E27FC236}">
                <a16:creationId xmlns:a16="http://schemas.microsoft.com/office/drawing/2014/main" id="{294B5FD0-A285-479D-BE69-37F7A3CC897D}"/>
              </a:ext>
            </a:extLst>
          </p:cNvPr>
          <p:cNvPicPr>
            <a:picLocks noChangeAspect="1"/>
          </p:cNvPicPr>
          <p:nvPr/>
        </p:nvPicPr>
        <p:blipFill>
          <a:blip r:embed="rId3"/>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1901503829"/>
      </p:ext>
    </p:extLst>
  </p:cSld>
  <p:clrMapOvr>
    <a:masterClrMapping/>
  </p:clrMapOvr>
  <mc:AlternateContent xmlns:mc="http://schemas.openxmlformats.org/markup-compatibility/2006">
    <mc:Choice xmlns:p14="http://schemas.microsoft.com/office/powerpoint/2010/main" Requires="p14">
      <p:transition spd="slow" p14:dur="1500" advClick="0" advTm="10000">
        <p14:reveal/>
      </p:transition>
    </mc:Choice>
    <mc:Fallback>
      <p:transition spd="slow" advClick="0" advTm="10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4021059" y="259660"/>
            <a:ext cx="6790173" cy="5496461"/>
          </a:xfrm>
          <a:prstGeom prst="wedgeEllipseCallout">
            <a:avLst>
              <a:gd name="adj1" fmla="val -58332"/>
              <a:gd name="adj2" fmla="val 28460"/>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fr-FR" sz="2000" dirty="0">
                <a:solidFill>
                  <a:schemeClr val="tx1"/>
                </a:solidFill>
                <a:latin typeface="Work Sans" panose="00000500000000000000" pitchFamily="2" charset="0"/>
              </a:rPr>
              <a:t>En cette période de confinement, le télétravail est à privilégier pour maintenir l’activité de l’université. </a:t>
            </a:r>
            <a:r>
              <a:rPr lang="fr-FR" sz="2000" dirty="0">
                <a:latin typeface="Work Sans" panose="00000500000000000000" pitchFamily="2" charset="0"/>
              </a:rPr>
              <a:t>C</a:t>
            </a: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Pour certains d’entre vous, vous le pratiquez déjà et n’aurez pas de difficulté à trouver vos marques. </a:t>
            </a:r>
            <a:r>
              <a:rPr lang="fr-FR" dirty="0">
                <a:latin typeface="Work Sans" panose="00000500000000000000" pitchFamily="2" charset="0"/>
              </a:rPr>
              <a:t>e l’université.</a:t>
            </a:r>
            <a:br>
              <a:rPr lang="fr-FR" dirty="0">
                <a:latin typeface="Work Sans" panose="00000500000000000000" pitchFamily="2" charset="0"/>
              </a:rPr>
            </a:br>
            <a:r>
              <a:rPr lang="fr-FR" dirty="0">
                <a:latin typeface="Work Sans" panose="00000500000000000000" pitchFamily="2" charset="0"/>
              </a:rPr>
              <a:t>En cette période de confinement, le télétravail est à privilégier pour maintenir la continuité de l’activité de l’université.</a:t>
            </a:r>
            <a:br>
              <a:rPr lang="fr-FR" dirty="0">
                <a:latin typeface="Work Sans" panose="00000500000000000000" pitchFamily="2" charset="0"/>
              </a:rPr>
            </a:br>
            <a:endParaRPr lang="fr-FR" dirty="0"/>
          </a:p>
        </p:txBody>
      </p:sp>
      <p:pic>
        <p:nvPicPr>
          <p:cNvPr id="28" name="Graphique 27" descr="Scène de banlieue">
            <a:extLst>
              <a:ext uri="{FF2B5EF4-FFF2-40B4-BE49-F238E27FC236}">
                <a16:creationId xmlns:a16="http://schemas.microsoft.com/office/drawing/2014/main" id="{CB590128-7D20-41A5-A151-6FF0C45442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54090" y="3429000"/>
            <a:ext cx="1634197" cy="1634197"/>
          </a:xfrm>
          <a:prstGeom prst="rect">
            <a:avLst/>
          </a:prstGeom>
        </p:spPr>
      </p:pic>
      <p:pic>
        <p:nvPicPr>
          <p:cNvPr id="44" name="Image 43">
            <a:extLst>
              <a:ext uri="{FF2B5EF4-FFF2-40B4-BE49-F238E27FC236}">
                <a16:creationId xmlns:a16="http://schemas.microsoft.com/office/drawing/2014/main" id="{8928684B-7582-4129-AF33-1D003BF5D7F2}"/>
              </a:ext>
            </a:extLst>
          </p:cNvPr>
          <p:cNvPicPr>
            <a:picLocks noChangeAspect="1"/>
          </p:cNvPicPr>
          <p:nvPr/>
        </p:nvPicPr>
        <p:blipFill>
          <a:blip r:embed="rId4"/>
          <a:stretch>
            <a:fillRect/>
          </a:stretch>
        </p:blipFill>
        <p:spPr>
          <a:xfrm>
            <a:off x="185458" y="3162256"/>
            <a:ext cx="3188484" cy="3475021"/>
          </a:xfrm>
          <a:prstGeom prst="rect">
            <a:avLst/>
          </a:prstGeom>
        </p:spPr>
      </p:pic>
      <p:pic>
        <p:nvPicPr>
          <p:cNvPr id="46" name="Graphique 45" descr="Programmeur">
            <a:extLst>
              <a:ext uri="{FF2B5EF4-FFF2-40B4-BE49-F238E27FC236}">
                <a16:creationId xmlns:a16="http://schemas.microsoft.com/office/drawing/2014/main" id="{7F0156EB-4416-416A-B886-5AFF91BA76B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786526" y="3700669"/>
            <a:ext cx="1242392" cy="1242392"/>
          </a:xfrm>
          <a:prstGeom prst="rect">
            <a:avLst/>
          </a:prstGeom>
        </p:spPr>
      </p:pic>
      <p:pic>
        <p:nvPicPr>
          <p:cNvPr id="47" name="Image 46">
            <a:extLst>
              <a:ext uri="{FF2B5EF4-FFF2-40B4-BE49-F238E27FC236}">
                <a16:creationId xmlns:a16="http://schemas.microsoft.com/office/drawing/2014/main" id="{A718D28E-8BD6-49EB-BD59-541524F5B4D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spTree>
    <p:extLst>
      <p:ext uri="{BB962C8B-B14F-4D97-AF65-F5344CB8AC3E}">
        <p14:creationId xmlns:p14="http://schemas.microsoft.com/office/powerpoint/2010/main" val="3108065647"/>
      </p:ext>
    </p:extLst>
  </p:cSld>
  <p:clrMapOvr>
    <a:masterClrMapping/>
  </p:clrMapOvr>
  <mc:AlternateContent xmlns:mc="http://schemas.openxmlformats.org/markup-compatibility/2006">
    <mc:Choice xmlns:p14="http://schemas.microsoft.com/office/powerpoint/2010/main" Requires="p14">
      <p:transition spd="slow" p14:dur="3400" advClick="0" advTm="12000">
        <p14:reveal/>
      </p:transition>
    </mc:Choice>
    <mc:Fallback>
      <p:transition spd="slow" advClick="0" advTm="12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3907479" y="209243"/>
            <a:ext cx="7741228" cy="6145649"/>
          </a:xfrm>
          <a:prstGeom prst="wedgeEllipseCallout">
            <a:avLst>
              <a:gd name="adj1" fmla="val -55543"/>
              <a:gd name="adj2" fmla="val 12758"/>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fr-FR" sz="2000" dirty="0">
                <a:solidFill>
                  <a:schemeClr val="tx1"/>
                </a:solidFill>
                <a:latin typeface="Work Sans" panose="00000500000000000000" pitchFamily="2" charset="0"/>
              </a:rPr>
              <a:t>Pour d’autres, le télétravail est nouveau et s’impose à vous de manière soudaine. Vous pourrez peut-être vous retrouver en difficultés pour gérer votre activité selon ce mode d’organisation.</a:t>
            </a: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Aussi, je vais essayer de vous donner quelques conseils et repères pour vous	aider à vous adapter au mieux.</a:t>
            </a:r>
          </a:p>
          <a:p>
            <a:pPr algn="ctr"/>
            <a:endParaRPr lang="fr-FR" sz="2000" dirty="0">
              <a:solidFill>
                <a:schemeClr val="tx1"/>
              </a:solidFill>
              <a:latin typeface="Work Sans" panose="00000500000000000000" pitchFamily="2" charset="0"/>
            </a:endParaRPr>
          </a:p>
          <a:p>
            <a:pPr algn="ctr"/>
            <a:endParaRPr lang="fr-FR" dirty="0"/>
          </a:p>
        </p:txBody>
      </p:sp>
      <p:pic>
        <p:nvPicPr>
          <p:cNvPr id="4" name="Graphique 3" descr="Ordinateur">
            <a:extLst>
              <a:ext uri="{FF2B5EF4-FFF2-40B4-BE49-F238E27FC236}">
                <a16:creationId xmlns:a16="http://schemas.microsoft.com/office/drawing/2014/main" id="{95151A5F-60F9-4B3E-B44D-0871C96DB2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5699" y="4819889"/>
            <a:ext cx="914400" cy="914400"/>
          </a:xfrm>
          <a:prstGeom prst="rect">
            <a:avLst/>
          </a:prstGeom>
        </p:spPr>
      </p:pic>
      <p:pic>
        <p:nvPicPr>
          <p:cNvPr id="21" name="Graphique 20" descr="Téléphone">
            <a:extLst>
              <a:ext uri="{FF2B5EF4-FFF2-40B4-BE49-F238E27FC236}">
                <a16:creationId xmlns:a16="http://schemas.microsoft.com/office/drawing/2014/main" id="{AB4BB0B6-9255-4908-A70E-FA210A5C114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738022" y="4745598"/>
            <a:ext cx="914400" cy="914400"/>
          </a:xfrm>
          <a:prstGeom prst="rect">
            <a:avLst/>
          </a:prstGeom>
        </p:spPr>
      </p:pic>
      <p:pic>
        <p:nvPicPr>
          <p:cNvPr id="26" name="Graphique 25" descr="Brainstorming de groupe">
            <a:extLst>
              <a:ext uri="{FF2B5EF4-FFF2-40B4-BE49-F238E27FC236}">
                <a16:creationId xmlns:a16="http://schemas.microsoft.com/office/drawing/2014/main" id="{E78422A9-FA41-473C-A406-B6271155DB2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320893" y="4819889"/>
            <a:ext cx="914400" cy="914400"/>
          </a:xfrm>
          <a:prstGeom prst="rect">
            <a:avLst/>
          </a:prstGeom>
        </p:spPr>
      </p:pic>
      <p:pic>
        <p:nvPicPr>
          <p:cNvPr id="29" name="Graphique 28" descr="Programmeur">
            <a:extLst>
              <a:ext uri="{FF2B5EF4-FFF2-40B4-BE49-F238E27FC236}">
                <a16:creationId xmlns:a16="http://schemas.microsoft.com/office/drawing/2014/main" id="{77A032EA-60AE-42BC-9372-4A584158A50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876713" y="3061059"/>
            <a:ext cx="735881" cy="735881"/>
          </a:xfrm>
          <a:prstGeom prst="rect">
            <a:avLst/>
          </a:prstGeom>
        </p:spPr>
      </p:pic>
      <p:pic>
        <p:nvPicPr>
          <p:cNvPr id="31" name="Graphique 30" descr="Point d’interrogation">
            <a:extLst>
              <a:ext uri="{FF2B5EF4-FFF2-40B4-BE49-F238E27FC236}">
                <a16:creationId xmlns:a16="http://schemas.microsoft.com/office/drawing/2014/main" id="{72426286-A915-4B05-9571-C4FE79EDEA5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570213" y="2947822"/>
            <a:ext cx="744471" cy="734560"/>
          </a:xfrm>
          <a:prstGeom prst="rect">
            <a:avLst/>
          </a:prstGeom>
        </p:spPr>
      </p:pic>
      <p:pic>
        <p:nvPicPr>
          <p:cNvPr id="35" name="Graphique 34" descr="Éclair">
            <a:extLst>
              <a:ext uri="{FF2B5EF4-FFF2-40B4-BE49-F238E27FC236}">
                <a16:creationId xmlns:a16="http://schemas.microsoft.com/office/drawing/2014/main" id="{C6836FF2-EA33-4AF5-9E23-430F0172ED0E}"/>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945273" y="2581733"/>
            <a:ext cx="621323" cy="621323"/>
          </a:xfrm>
          <a:prstGeom prst="rect">
            <a:avLst/>
          </a:prstGeom>
        </p:spPr>
      </p:pic>
      <p:pic>
        <p:nvPicPr>
          <p:cNvPr id="37" name="Graphique 36" descr="Point d’interrogation">
            <a:extLst>
              <a:ext uri="{FF2B5EF4-FFF2-40B4-BE49-F238E27FC236}">
                <a16:creationId xmlns:a16="http://schemas.microsoft.com/office/drawing/2014/main" id="{F5EC7259-FE60-4992-A387-248357CAEF8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158943" y="2955954"/>
            <a:ext cx="744471" cy="735881"/>
          </a:xfrm>
          <a:prstGeom prst="rect">
            <a:avLst/>
          </a:prstGeom>
        </p:spPr>
      </p:pic>
      <p:pic>
        <p:nvPicPr>
          <p:cNvPr id="40" name="Image 39">
            <a:extLst>
              <a:ext uri="{FF2B5EF4-FFF2-40B4-BE49-F238E27FC236}">
                <a16:creationId xmlns:a16="http://schemas.microsoft.com/office/drawing/2014/main" id="{90E77F30-DE68-44A3-9426-79809C57041D}"/>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41" name="Image 40">
            <a:extLst>
              <a:ext uri="{FF2B5EF4-FFF2-40B4-BE49-F238E27FC236}">
                <a16:creationId xmlns:a16="http://schemas.microsoft.com/office/drawing/2014/main" id="{CA29FA86-E76F-4AED-B306-FD8FC03836D5}"/>
              </a:ext>
            </a:extLst>
          </p:cNvPr>
          <p:cNvPicPr>
            <a:picLocks noChangeAspect="1"/>
          </p:cNvPicPr>
          <p:nvPr/>
        </p:nvPicPr>
        <p:blipFill>
          <a:blip r:embed="rId15"/>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1990472194"/>
      </p:ext>
    </p:extLst>
  </p:cSld>
  <p:clrMapOvr>
    <a:masterClrMapping/>
  </p:clrMapOvr>
  <mc:AlternateContent xmlns:mc="http://schemas.openxmlformats.org/markup-compatibility/2006">
    <mc:Choice xmlns:p14="http://schemas.microsoft.com/office/powerpoint/2010/main" Requires="p14">
      <p:transition spd="slow" p14:dur="1500" advClick="0" advTm="12000">
        <p14:reveal/>
      </p:transition>
    </mc:Choice>
    <mc:Fallback>
      <p:transition spd="slow" advClick="0" advTm="12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3907479" y="187605"/>
            <a:ext cx="7741228" cy="6188928"/>
          </a:xfrm>
          <a:prstGeom prst="wedgeEllipseCallout">
            <a:avLst>
              <a:gd name="adj1" fmla="val -57905"/>
              <a:gd name="adj2" fmla="val 17277"/>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fr-FR" sz="2000" b="1" dirty="0">
                <a:solidFill>
                  <a:schemeClr val="tx1"/>
                </a:solidFill>
                <a:latin typeface="Work Sans" panose="00000500000000000000" pitchFamily="2" charset="0"/>
              </a:rPr>
              <a:t>1</a:t>
            </a:r>
            <a:r>
              <a:rPr lang="fr-FR" sz="2000" b="1" baseline="30000" dirty="0">
                <a:solidFill>
                  <a:schemeClr val="tx1"/>
                </a:solidFill>
                <a:latin typeface="Work Sans" panose="00000500000000000000" pitchFamily="2" charset="0"/>
              </a:rPr>
              <a:t>ère</a:t>
            </a:r>
            <a:r>
              <a:rPr lang="fr-FR" sz="2000" b="1" dirty="0">
                <a:solidFill>
                  <a:schemeClr val="tx1"/>
                </a:solidFill>
                <a:latin typeface="Work Sans" panose="00000500000000000000" pitchFamily="2" charset="0"/>
              </a:rPr>
              <a:t> étape : organiser son espace de travail </a:t>
            </a:r>
          </a:p>
          <a:p>
            <a:pPr algn="ctr"/>
            <a:endParaRPr lang="fr-FR" sz="2000" b="1"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Installez vous à un bureau ou à une table haute.</a:t>
            </a:r>
          </a:p>
          <a:p>
            <a:pPr algn="ctr"/>
            <a:r>
              <a:rPr lang="fr-FR" sz="2000" dirty="0">
                <a:solidFill>
                  <a:schemeClr val="tx1"/>
                </a:solidFill>
                <a:latin typeface="Work Sans" panose="00000500000000000000" pitchFamily="2" charset="0"/>
              </a:rPr>
              <a:t> </a:t>
            </a:r>
          </a:p>
          <a:p>
            <a:pPr algn="ctr"/>
            <a:r>
              <a:rPr lang="fr-FR" sz="2000" dirty="0">
                <a:solidFill>
                  <a:schemeClr val="tx1"/>
                </a:solidFill>
                <a:latin typeface="Work Sans" panose="00000500000000000000" pitchFamily="2" charset="0"/>
              </a:rPr>
              <a:t>Sur une chaise qui permettra de soulager le dos.</a:t>
            </a:r>
          </a:p>
          <a:p>
            <a:pPr algn="ctr"/>
            <a:r>
              <a:rPr lang="fr-FR" sz="2000" dirty="0">
                <a:solidFill>
                  <a:schemeClr val="tx1"/>
                </a:solidFill>
                <a:latin typeface="Work Sans" panose="00000500000000000000" pitchFamily="2" charset="0"/>
              </a:rPr>
              <a:t> </a:t>
            </a:r>
          </a:p>
          <a:p>
            <a:pPr algn="ctr"/>
            <a:r>
              <a:rPr lang="fr-FR" sz="2000" dirty="0">
                <a:solidFill>
                  <a:schemeClr val="tx1"/>
                </a:solidFill>
                <a:latin typeface="Work Sans" panose="00000500000000000000" pitchFamily="2" charset="0"/>
              </a:rPr>
              <a:t>Dans un endroit calme, bien éclairé et si possible isolé.</a:t>
            </a:r>
          </a:p>
          <a:p>
            <a:pPr marL="342900" indent="-342900" algn="ctr">
              <a:buFontTx/>
              <a:buChar char="-"/>
            </a:pPr>
            <a:endParaRPr lang="fr-FR" sz="2000" dirty="0">
              <a:solidFill>
                <a:schemeClr val="tx1"/>
              </a:solidFill>
              <a:latin typeface="Work Sans" panose="00000500000000000000" pitchFamily="2" charset="0"/>
            </a:endParaRPr>
          </a:p>
          <a:p>
            <a:pPr marL="342900" indent="-342900" algn="ctr">
              <a:buFontTx/>
              <a:buChar char="-"/>
            </a:pP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p:txBody>
      </p:sp>
      <p:pic>
        <p:nvPicPr>
          <p:cNvPr id="25" name="Image 24">
            <a:extLst>
              <a:ext uri="{FF2B5EF4-FFF2-40B4-BE49-F238E27FC236}">
                <a16:creationId xmlns:a16="http://schemas.microsoft.com/office/drawing/2014/main" id="{776244F4-D8F0-4753-8E2C-DA2DEC378BC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74469" y="4638261"/>
            <a:ext cx="1533427" cy="1457739"/>
          </a:xfrm>
          <a:prstGeom prst="rect">
            <a:avLst/>
          </a:prstGeom>
          <a:noFill/>
          <a:ln>
            <a:noFill/>
          </a:ln>
        </p:spPr>
      </p:pic>
      <p:pic>
        <p:nvPicPr>
          <p:cNvPr id="28" name="Image 27">
            <a:extLst>
              <a:ext uri="{FF2B5EF4-FFF2-40B4-BE49-F238E27FC236}">
                <a16:creationId xmlns:a16="http://schemas.microsoft.com/office/drawing/2014/main" id="{4BB169FD-AC09-4039-BFAD-541617A9AB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30" name="Image 29">
            <a:extLst>
              <a:ext uri="{FF2B5EF4-FFF2-40B4-BE49-F238E27FC236}">
                <a16:creationId xmlns:a16="http://schemas.microsoft.com/office/drawing/2014/main" id="{4DDAA6D5-6CDA-4A08-9FC9-3F979F527E04}"/>
              </a:ext>
            </a:extLst>
          </p:cNvPr>
          <p:cNvPicPr>
            <a:picLocks noChangeAspect="1"/>
          </p:cNvPicPr>
          <p:nvPr/>
        </p:nvPicPr>
        <p:blipFill>
          <a:blip r:embed="rId4"/>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3007998120"/>
      </p:ext>
    </p:extLst>
  </p:cSld>
  <p:clrMapOvr>
    <a:masterClrMapping/>
  </p:clrMapOvr>
  <mc:AlternateContent xmlns:mc="http://schemas.openxmlformats.org/markup-compatibility/2006">
    <mc:Choice xmlns:p14="http://schemas.microsoft.com/office/powerpoint/2010/main" Requires="p14">
      <p:transition spd="slow" p14:dur="1500" advClick="0" advTm="12000">
        <p14:reveal/>
      </p:transition>
    </mc:Choice>
    <mc:Fallback>
      <p:transition spd="slow" advClick="0" advTm="12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3891602" y="387075"/>
            <a:ext cx="8162601" cy="6188928"/>
          </a:xfrm>
          <a:prstGeom prst="wedgeEllipseCallout">
            <a:avLst>
              <a:gd name="adj1" fmla="val -55319"/>
              <a:gd name="adj2" fmla="val 15433"/>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fr-FR" sz="2000" b="1" dirty="0">
                <a:solidFill>
                  <a:schemeClr val="tx1"/>
                </a:solidFill>
                <a:latin typeface="Work Sans" panose="00000500000000000000" pitchFamily="2" charset="0"/>
              </a:rPr>
              <a:t>1</a:t>
            </a:r>
            <a:r>
              <a:rPr lang="fr-FR" sz="2000" b="1" baseline="30000" dirty="0">
                <a:solidFill>
                  <a:schemeClr val="tx1"/>
                </a:solidFill>
                <a:latin typeface="Work Sans" panose="00000500000000000000" pitchFamily="2" charset="0"/>
              </a:rPr>
              <a:t>ère</a:t>
            </a:r>
            <a:r>
              <a:rPr lang="fr-FR" sz="2000" b="1" dirty="0">
                <a:solidFill>
                  <a:schemeClr val="tx1"/>
                </a:solidFill>
                <a:latin typeface="Work Sans" panose="00000500000000000000" pitchFamily="2" charset="0"/>
              </a:rPr>
              <a:t> étape : organiser son espace de travail</a:t>
            </a:r>
          </a:p>
          <a:p>
            <a:pPr algn="ctr"/>
            <a:endParaRPr lang="fr-FR" sz="2000"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Evitez de travailler sur votre lit ou penché sur la table basse du salon ….</a:t>
            </a:r>
          </a:p>
          <a:p>
            <a:pPr algn="ctr"/>
            <a:endParaRPr lang="fr-FR" sz="2000"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Pour vous aider à adopter la bonne installation, consultez le site de l’INRS (Institut National de Recherche et de Sécurité).</a:t>
            </a:r>
          </a:p>
          <a:p>
            <a:pPr algn="ctr"/>
            <a:r>
              <a:rPr lang="fr-FR" sz="2000" dirty="0">
                <a:solidFill>
                  <a:schemeClr val="tx1"/>
                </a:solidFill>
                <a:latin typeface="Work Sans" panose="00000500000000000000" pitchFamily="2" charset="0"/>
              </a:rPr>
              <a:t> </a:t>
            </a:r>
            <a:r>
              <a:rPr lang="fr-FR" sz="2000" dirty="0">
                <a:solidFill>
                  <a:schemeClr val="tx1"/>
                </a:solidFill>
                <a:latin typeface="Work Sans" panose="00000500000000000000" pitchFamily="2" charset="0"/>
                <a:hlinkClick r:id="rId2"/>
              </a:rPr>
              <a:t>http://www.inrs.fr/risques/travail-ecran/ce-qu-il-faut-retenir.html</a:t>
            </a: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hlinkClick r:id="rId3"/>
              </a:rPr>
              <a:t>http://www.inrs.fr/media.html?refINRS=ED%20923</a:t>
            </a:r>
            <a:endParaRPr lang="fr-FR" sz="2000" dirty="0">
              <a:solidFill>
                <a:schemeClr val="tx1"/>
              </a:solidFill>
            </a:endParaRPr>
          </a:p>
        </p:txBody>
      </p:sp>
      <p:pic>
        <p:nvPicPr>
          <p:cNvPr id="21" name="Image 20">
            <a:extLst>
              <a:ext uri="{FF2B5EF4-FFF2-40B4-BE49-F238E27FC236}">
                <a16:creationId xmlns:a16="http://schemas.microsoft.com/office/drawing/2014/main" id="{D0F91101-BC21-4E57-B790-0A996C7EE86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191159" y="2681201"/>
            <a:ext cx="1323376" cy="1600676"/>
          </a:xfrm>
          <a:prstGeom prst="rect">
            <a:avLst/>
          </a:prstGeom>
          <a:noFill/>
          <a:ln>
            <a:noFill/>
          </a:ln>
        </p:spPr>
      </p:pic>
      <p:pic>
        <p:nvPicPr>
          <p:cNvPr id="26" name="Image 25">
            <a:extLst>
              <a:ext uri="{FF2B5EF4-FFF2-40B4-BE49-F238E27FC236}">
                <a16:creationId xmlns:a16="http://schemas.microsoft.com/office/drawing/2014/main" id="{BAF9A290-20C9-4703-BA46-94EB5604BD1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27" name="Image 26">
            <a:extLst>
              <a:ext uri="{FF2B5EF4-FFF2-40B4-BE49-F238E27FC236}">
                <a16:creationId xmlns:a16="http://schemas.microsoft.com/office/drawing/2014/main" id="{98EE2727-D711-4EAE-AFEF-E3BCC4D741F5}"/>
              </a:ext>
            </a:extLst>
          </p:cNvPr>
          <p:cNvPicPr>
            <a:picLocks noChangeAspect="1"/>
          </p:cNvPicPr>
          <p:nvPr/>
        </p:nvPicPr>
        <p:blipFill>
          <a:blip r:embed="rId6"/>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884572310"/>
      </p:ext>
    </p:extLst>
  </p:cSld>
  <p:clrMapOvr>
    <a:masterClrMapping/>
  </p:clrMapOvr>
  <mc:AlternateContent xmlns:mc="http://schemas.openxmlformats.org/markup-compatibility/2006">
    <mc:Choice xmlns:p14="http://schemas.microsoft.com/office/powerpoint/2010/main" Requires="p14">
      <p:transition spd="slow" p14:dur="1500" advClick="0" advTm="12000">
        <p14:reveal/>
      </p:transition>
    </mc:Choice>
    <mc:Fallback>
      <p:transition spd="slow" advClick="0" advTm="12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3907479" y="187605"/>
            <a:ext cx="7741228" cy="6188928"/>
          </a:xfrm>
          <a:prstGeom prst="wedgeEllipseCallout">
            <a:avLst>
              <a:gd name="adj1" fmla="val -56451"/>
              <a:gd name="adj2" fmla="val 19477"/>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fr-FR" sz="2000" b="1" dirty="0">
                <a:solidFill>
                  <a:schemeClr val="tx1"/>
                </a:solidFill>
                <a:latin typeface="Work Sans" panose="00000500000000000000" pitchFamily="2" charset="0"/>
              </a:rPr>
              <a:t>2</a:t>
            </a:r>
            <a:r>
              <a:rPr lang="fr-FR" sz="2000" b="1" baseline="30000" dirty="0">
                <a:solidFill>
                  <a:schemeClr val="tx1"/>
                </a:solidFill>
                <a:latin typeface="Work Sans" panose="00000500000000000000" pitchFamily="2" charset="0"/>
              </a:rPr>
              <a:t>ème</a:t>
            </a:r>
            <a:r>
              <a:rPr lang="fr-FR" sz="2000" b="1" dirty="0">
                <a:solidFill>
                  <a:schemeClr val="tx1"/>
                </a:solidFill>
                <a:latin typeface="Work Sans" panose="00000500000000000000" pitchFamily="2" charset="0"/>
              </a:rPr>
              <a:t> étape : s’équiper</a:t>
            </a:r>
          </a:p>
          <a:p>
            <a:pPr algn="ctr"/>
            <a:endParaRPr lang="fr-FR" sz="2000" b="1"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Si vous disposez d’un matériel informatique de l’université, vous pouvez vous connecter via le VPN au réseau de l’établissement.</a:t>
            </a:r>
          </a:p>
          <a:p>
            <a:pPr algn="ctr"/>
            <a:endParaRPr lang="fr-FR" sz="2000"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Vous avez ainsi accès aux fichiers enregistrés sur le réseau, aux applications métiers et à votre ENT.</a:t>
            </a: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p:txBody>
      </p:sp>
      <p:pic>
        <p:nvPicPr>
          <p:cNvPr id="4" name="Graphique 3" descr="Dossier ouvert">
            <a:extLst>
              <a:ext uri="{FF2B5EF4-FFF2-40B4-BE49-F238E27FC236}">
                <a16:creationId xmlns:a16="http://schemas.microsoft.com/office/drawing/2014/main" id="{2DE04206-0A05-4C70-8B53-648F37DBE3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85526" y="4267254"/>
            <a:ext cx="752475" cy="752475"/>
          </a:xfrm>
          <a:prstGeom prst="rect">
            <a:avLst/>
          </a:prstGeom>
        </p:spPr>
      </p:pic>
      <p:pic>
        <p:nvPicPr>
          <p:cNvPr id="21" name="Image 20">
            <a:extLst>
              <a:ext uri="{FF2B5EF4-FFF2-40B4-BE49-F238E27FC236}">
                <a16:creationId xmlns:a16="http://schemas.microsoft.com/office/drawing/2014/main" id="{1E162A47-F18B-4683-AFCC-CA1AF773F2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7130" y="4396333"/>
            <a:ext cx="2840325" cy="550313"/>
          </a:xfrm>
          <a:prstGeom prst="rect">
            <a:avLst/>
          </a:prstGeom>
        </p:spPr>
      </p:pic>
      <p:pic>
        <p:nvPicPr>
          <p:cNvPr id="23" name="Image 22">
            <a:extLst>
              <a:ext uri="{FF2B5EF4-FFF2-40B4-BE49-F238E27FC236}">
                <a16:creationId xmlns:a16="http://schemas.microsoft.com/office/drawing/2014/main" id="{2EBA349B-A245-4FBF-878B-B30631468C4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75001" y="5098380"/>
            <a:ext cx="2412330" cy="550313"/>
          </a:xfrm>
          <a:prstGeom prst="rect">
            <a:avLst/>
          </a:prstGeom>
        </p:spPr>
      </p:pic>
      <p:pic>
        <p:nvPicPr>
          <p:cNvPr id="28" name="Image 27">
            <a:extLst>
              <a:ext uri="{FF2B5EF4-FFF2-40B4-BE49-F238E27FC236}">
                <a16:creationId xmlns:a16="http://schemas.microsoft.com/office/drawing/2014/main" id="{60AF77AC-2A39-4DBE-A786-8C8489B2E9D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29" name="Image 28">
            <a:extLst>
              <a:ext uri="{FF2B5EF4-FFF2-40B4-BE49-F238E27FC236}">
                <a16:creationId xmlns:a16="http://schemas.microsoft.com/office/drawing/2014/main" id="{7A574CC2-0C9B-4F15-A828-5C6C18AF9E66}"/>
              </a:ext>
            </a:extLst>
          </p:cNvPr>
          <p:cNvPicPr>
            <a:picLocks noChangeAspect="1"/>
          </p:cNvPicPr>
          <p:nvPr/>
        </p:nvPicPr>
        <p:blipFill>
          <a:blip r:embed="rId7"/>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3595190252"/>
      </p:ext>
    </p:extLst>
  </p:cSld>
  <p:clrMapOvr>
    <a:masterClrMapping/>
  </p:clrMapOvr>
  <mc:AlternateContent xmlns:mc="http://schemas.openxmlformats.org/markup-compatibility/2006">
    <mc:Choice xmlns:p14="http://schemas.microsoft.com/office/powerpoint/2010/main" Requires="p14">
      <p:transition spd="slow" p14:dur="1500" advClick="0" advTm="12000">
        <p14:reveal/>
      </p:transition>
    </mc:Choice>
    <mc:Fallback>
      <p:transition spd="slow" advClick="0" advTm="12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3962251" y="118140"/>
            <a:ext cx="7741228" cy="6621720"/>
          </a:xfrm>
          <a:prstGeom prst="wedgeEllipseCallout">
            <a:avLst>
              <a:gd name="adj1" fmla="val -57905"/>
              <a:gd name="adj2" fmla="val 17277"/>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fr-FR" sz="2000" b="1" dirty="0">
                <a:solidFill>
                  <a:schemeClr val="tx1"/>
                </a:solidFill>
                <a:latin typeface="Work Sans" panose="00000500000000000000" pitchFamily="2" charset="0"/>
              </a:rPr>
              <a:t>2</a:t>
            </a:r>
            <a:r>
              <a:rPr lang="fr-FR" sz="2000" b="1" baseline="30000" dirty="0">
                <a:solidFill>
                  <a:schemeClr val="tx1"/>
                </a:solidFill>
                <a:latin typeface="Work Sans" panose="00000500000000000000" pitchFamily="2" charset="0"/>
              </a:rPr>
              <a:t>ème</a:t>
            </a:r>
            <a:r>
              <a:rPr lang="fr-FR" sz="2000" b="1" dirty="0">
                <a:solidFill>
                  <a:schemeClr val="tx1"/>
                </a:solidFill>
                <a:latin typeface="Work Sans" panose="00000500000000000000" pitchFamily="2" charset="0"/>
              </a:rPr>
              <a:t> étape : s’équiper</a:t>
            </a:r>
          </a:p>
          <a:p>
            <a:pPr algn="ctr"/>
            <a:endParaRPr lang="fr-FR" sz="2000" b="1"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Si vous ne disposez pas d’un matériel informatique de l’université, et si vous avez un ordinateur personnel, vous pouvez travailler sur votre boite mail, avoir accès à votre ENT et à l’Intranet de l’établissement. </a:t>
            </a: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p:txBody>
      </p:sp>
      <p:pic>
        <p:nvPicPr>
          <p:cNvPr id="24" name="Image 23">
            <a:extLst>
              <a:ext uri="{FF2B5EF4-FFF2-40B4-BE49-F238E27FC236}">
                <a16:creationId xmlns:a16="http://schemas.microsoft.com/office/drawing/2014/main" id="{FAB6EACE-210F-4F7E-890D-8B6B5E9BB4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0169" y="3742838"/>
            <a:ext cx="4445391" cy="2091748"/>
          </a:xfrm>
          <a:prstGeom prst="rect">
            <a:avLst/>
          </a:prstGeom>
        </p:spPr>
      </p:pic>
      <p:pic>
        <p:nvPicPr>
          <p:cNvPr id="27" name="Image 26">
            <a:extLst>
              <a:ext uri="{FF2B5EF4-FFF2-40B4-BE49-F238E27FC236}">
                <a16:creationId xmlns:a16="http://schemas.microsoft.com/office/drawing/2014/main" id="{3E47EAB4-D928-49FA-92FC-34AF5B56DF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28" name="Image 27">
            <a:extLst>
              <a:ext uri="{FF2B5EF4-FFF2-40B4-BE49-F238E27FC236}">
                <a16:creationId xmlns:a16="http://schemas.microsoft.com/office/drawing/2014/main" id="{D38A7493-8A7B-48A0-A288-4BB21FE0D10F}"/>
              </a:ext>
            </a:extLst>
          </p:cNvPr>
          <p:cNvPicPr>
            <a:picLocks noChangeAspect="1"/>
          </p:cNvPicPr>
          <p:nvPr/>
        </p:nvPicPr>
        <p:blipFill>
          <a:blip r:embed="rId4"/>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962789553"/>
      </p:ext>
    </p:extLst>
  </p:cSld>
  <p:clrMapOvr>
    <a:masterClrMapping/>
  </p:clrMapOvr>
  <mc:AlternateContent xmlns:mc="http://schemas.openxmlformats.org/markup-compatibility/2006">
    <mc:Choice xmlns:p14="http://schemas.microsoft.com/office/powerpoint/2010/main" Requires="p14">
      <p:transition spd="slow" p14:dur="1500" advClick="0" advTm="12000">
        <p14:reveal/>
      </p:transition>
    </mc:Choice>
    <mc:Fallback>
      <p:transition spd="slow" advClick="0" advTm="12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4035888" y="118140"/>
            <a:ext cx="7741228" cy="6621720"/>
          </a:xfrm>
          <a:prstGeom prst="wedgeEllipseCallout">
            <a:avLst>
              <a:gd name="adj1" fmla="val -57905"/>
              <a:gd name="adj2" fmla="val 17277"/>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fr-FR" sz="2000" b="1" dirty="0">
                <a:solidFill>
                  <a:schemeClr val="tx1"/>
                </a:solidFill>
                <a:latin typeface="Work Sans" panose="00000500000000000000" pitchFamily="2" charset="0"/>
              </a:rPr>
              <a:t>2</a:t>
            </a:r>
            <a:r>
              <a:rPr lang="fr-FR" sz="2000" b="1" baseline="30000" dirty="0">
                <a:solidFill>
                  <a:schemeClr val="tx1"/>
                </a:solidFill>
                <a:latin typeface="Work Sans" panose="00000500000000000000" pitchFamily="2" charset="0"/>
              </a:rPr>
              <a:t>ème</a:t>
            </a:r>
            <a:r>
              <a:rPr lang="fr-FR" sz="2000" b="1" dirty="0">
                <a:solidFill>
                  <a:schemeClr val="tx1"/>
                </a:solidFill>
                <a:latin typeface="Work Sans" panose="00000500000000000000" pitchFamily="2" charset="0"/>
              </a:rPr>
              <a:t>  étape : s’équiper</a:t>
            </a:r>
          </a:p>
          <a:p>
            <a:pPr algn="ctr"/>
            <a:endParaRPr lang="fr-FR" sz="2000" b="1"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Quel que soit votre matériel, vous pouvez également installer Office 365 sur votre ordinateur pour travailler sur des documents ou accéder à des outils de travail collaboratifs tel que Teams (système de visioconférence).</a:t>
            </a:r>
          </a:p>
          <a:p>
            <a:pPr algn="ctr"/>
            <a:endParaRPr lang="fr-FR" sz="2000"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hlinkClick r:id="rId2"/>
              </a:rPr>
              <a:t>https://www.univ-tours.fr/site-de-l-universite/office-365-a-l-universite-de-tours-648099.kjsp</a:t>
            </a: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 </a:t>
            </a:r>
          </a:p>
        </p:txBody>
      </p:sp>
      <p:pic>
        <p:nvPicPr>
          <p:cNvPr id="4" name="Image 3">
            <a:extLst>
              <a:ext uri="{FF2B5EF4-FFF2-40B4-BE49-F238E27FC236}">
                <a16:creationId xmlns:a16="http://schemas.microsoft.com/office/drawing/2014/main" id="{F6FB5F7E-1C38-4869-B07D-8F400EB940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32763" y="4877699"/>
            <a:ext cx="1430215" cy="1003285"/>
          </a:xfrm>
          <a:prstGeom prst="rect">
            <a:avLst/>
          </a:prstGeom>
        </p:spPr>
      </p:pic>
      <p:pic>
        <p:nvPicPr>
          <p:cNvPr id="21" name="Image 20">
            <a:extLst>
              <a:ext uri="{FF2B5EF4-FFF2-40B4-BE49-F238E27FC236}">
                <a16:creationId xmlns:a16="http://schemas.microsoft.com/office/drawing/2014/main" id="{6C30BC7D-B09F-49F5-A6D6-365FF02F246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0" y="5027451"/>
            <a:ext cx="1430216" cy="1188867"/>
          </a:xfrm>
          <a:prstGeom prst="rect">
            <a:avLst/>
          </a:prstGeom>
        </p:spPr>
      </p:pic>
      <p:pic>
        <p:nvPicPr>
          <p:cNvPr id="24" name="Image 23">
            <a:extLst>
              <a:ext uri="{FF2B5EF4-FFF2-40B4-BE49-F238E27FC236}">
                <a16:creationId xmlns:a16="http://schemas.microsoft.com/office/drawing/2014/main" id="{31BF6F86-C73F-4990-8DEA-D9DAFB0C229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25" name="Image 24">
            <a:extLst>
              <a:ext uri="{FF2B5EF4-FFF2-40B4-BE49-F238E27FC236}">
                <a16:creationId xmlns:a16="http://schemas.microsoft.com/office/drawing/2014/main" id="{36F2F8B2-96E9-4A1D-868E-C6493FA668C1}"/>
              </a:ext>
            </a:extLst>
          </p:cNvPr>
          <p:cNvPicPr>
            <a:picLocks noChangeAspect="1"/>
          </p:cNvPicPr>
          <p:nvPr/>
        </p:nvPicPr>
        <p:blipFill>
          <a:blip r:embed="rId6"/>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3904783763"/>
      </p:ext>
    </p:extLst>
  </p:cSld>
  <p:clrMapOvr>
    <a:masterClrMapping/>
  </p:clrMapOvr>
  <mc:AlternateContent xmlns:mc="http://schemas.openxmlformats.org/markup-compatibility/2006">
    <mc:Choice xmlns:p14="http://schemas.microsoft.com/office/powerpoint/2010/main" Requires="p14">
      <p:transition spd="slow" p14:dur="1500" advClick="0" advTm="12000">
        <p14:reveal/>
      </p:transition>
    </mc:Choice>
    <mc:Fallback>
      <p:transition spd="slow" advClick="0" advTm="12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1A231400-3DC0-4EFD-88BA-C0977E874408}"/>
              </a:ext>
            </a:extLst>
          </p:cNvPr>
          <p:cNvSpPr/>
          <p:nvPr/>
        </p:nvSpPr>
        <p:spPr>
          <a:xfrm>
            <a:off x="3891602" y="476056"/>
            <a:ext cx="7741228" cy="6188928"/>
          </a:xfrm>
          <a:prstGeom prst="wedgeEllipseCallout">
            <a:avLst>
              <a:gd name="adj1" fmla="val -57905"/>
              <a:gd name="adj2" fmla="val 17277"/>
            </a:avLst>
          </a:prstGeom>
          <a:solidFill>
            <a:schemeClr val="bg1">
              <a:alpha val="92000"/>
            </a:schemeClr>
          </a:solidFill>
          <a:scene3d>
            <a:camera prst="orthographicFront">
              <a:rot lat="0" lon="0" rev="0"/>
            </a:camera>
            <a:lightRig rig="threePt" dir="t"/>
          </a:scene3d>
          <a:sp3d extrusionH="762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fr-FR" sz="2000" b="1" dirty="0">
                <a:solidFill>
                  <a:schemeClr val="tx1"/>
                </a:solidFill>
                <a:latin typeface="Work Sans" panose="00000500000000000000" pitchFamily="2" charset="0"/>
              </a:rPr>
              <a:t>3ème étape  : organiser son temps</a:t>
            </a:r>
          </a:p>
          <a:p>
            <a:pPr algn="ctr"/>
            <a:endParaRPr lang="fr-FR" sz="2000" b="1"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Déterminez des plages horaires de travail qui correspondent à votre activité de travail habituelle.</a:t>
            </a:r>
          </a:p>
          <a:p>
            <a:pPr algn="ctr"/>
            <a:endParaRPr lang="fr-FR" sz="2000" dirty="0">
              <a:solidFill>
                <a:schemeClr val="tx1"/>
              </a:solidFill>
              <a:latin typeface="Work Sans" panose="00000500000000000000" pitchFamily="2" charset="0"/>
            </a:endParaRPr>
          </a:p>
          <a:p>
            <a:pPr algn="ctr"/>
            <a:r>
              <a:rPr lang="fr-FR" sz="2000" dirty="0">
                <a:solidFill>
                  <a:schemeClr val="tx1"/>
                </a:solidFill>
                <a:latin typeface="Work Sans" panose="00000500000000000000" pitchFamily="2" charset="0"/>
              </a:rPr>
              <a:t>Informez votre entourage de ces horaires, afin que chacun respecte votre temps dédié au travail.</a:t>
            </a:r>
          </a:p>
          <a:p>
            <a:pPr algn="ctr"/>
            <a:r>
              <a:rPr lang="fr-FR" sz="2000" dirty="0">
                <a:solidFill>
                  <a:schemeClr val="tx1"/>
                </a:solidFill>
                <a:latin typeface="Work Sans" panose="00000500000000000000" pitchFamily="2" charset="0"/>
              </a:rPr>
              <a:t> (pourquoi ne pas les afficher sur le réfrigérateur dans la cuisine?)</a:t>
            </a:r>
          </a:p>
          <a:p>
            <a:pPr algn="ctr"/>
            <a:endParaRPr lang="fr-FR" sz="2000" dirty="0">
              <a:solidFill>
                <a:schemeClr val="tx1"/>
              </a:solidFill>
              <a:latin typeface="Work Sans" panose="00000500000000000000" pitchFamily="2" charset="0"/>
            </a:endParaRPr>
          </a:p>
          <a:p>
            <a:pPr algn="ctr"/>
            <a:endParaRPr lang="fr-FR" sz="2000" dirty="0">
              <a:solidFill>
                <a:schemeClr val="tx1"/>
              </a:solidFill>
              <a:latin typeface="Work Sans" panose="00000500000000000000" pitchFamily="2" charset="0"/>
            </a:endParaRPr>
          </a:p>
          <a:p>
            <a:pPr algn="ctr"/>
            <a:endParaRPr lang="fr-FR" sz="2000" b="1" dirty="0">
              <a:solidFill>
                <a:schemeClr val="tx1"/>
              </a:solidFill>
              <a:latin typeface="Work Sans" panose="00000500000000000000" pitchFamily="2" charset="0"/>
            </a:endParaRPr>
          </a:p>
        </p:txBody>
      </p:sp>
      <p:pic>
        <p:nvPicPr>
          <p:cNvPr id="6" name="Graphique 5" descr="Horloge">
            <a:extLst>
              <a:ext uri="{FF2B5EF4-FFF2-40B4-BE49-F238E27FC236}">
                <a16:creationId xmlns:a16="http://schemas.microsoft.com/office/drawing/2014/main" id="{DD633180-DC88-4F38-AF24-A4665503A2B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84213" y="5008472"/>
            <a:ext cx="914400" cy="914400"/>
          </a:xfrm>
          <a:prstGeom prst="rect">
            <a:avLst/>
          </a:prstGeom>
        </p:spPr>
      </p:pic>
      <p:pic>
        <p:nvPicPr>
          <p:cNvPr id="23" name="Graphique 22" descr="Centre d’appels">
            <a:extLst>
              <a:ext uri="{FF2B5EF4-FFF2-40B4-BE49-F238E27FC236}">
                <a16:creationId xmlns:a16="http://schemas.microsoft.com/office/drawing/2014/main" id="{0F6C6044-45C2-4B6B-BA7A-95D27A65B08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276824" y="4977899"/>
            <a:ext cx="914400" cy="914400"/>
          </a:xfrm>
          <a:prstGeom prst="rect">
            <a:avLst/>
          </a:prstGeom>
        </p:spPr>
      </p:pic>
      <p:pic>
        <p:nvPicPr>
          <p:cNvPr id="25" name="Graphique 24" descr="Famille avec deux enfants">
            <a:extLst>
              <a:ext uri="{FF2B5EF4-FFF2-40B4-BE49-F238E27FC236}">
                <a16:creationId xmlns:a16="http://schemas.microsoft.com/office/drawing/2014/main" id="{D8A32F13-8639-41AF-A207-23AA79DCFB1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275020" y="3282070"/>
            <a:ext cx="914400" cy="914400"/>
          </a:xfrm>
          <a:prstGeom prst="rect">
            <a:avLst/>
          </a:prstGeom>
        </p:spPr>
      </p:pic>
      <p:pic>
        <p:nvPicPr>
          <p:cNvPr id="28" name="Image 27">
            <a:extLst>
              <a:ext uri="{FF2B5EF4-FFF2-40B4-BE49-F238E27FC236}">
                <a16:creationId xmlns:a16="http://schemas.microsoft.com/office/drawing/2014/main" id="{AECA1505-21F6-436B-8855-0933FF9DDB7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24576" y="322787"/>
            <a:ext cx="3792383" cy="986277"/>
          </a:xfrm>
          <a:prstGeom prst="rect">
            <a:avLst/>
          </a:prstGeom>
        </p:spPr>
      </p:pic>
      <p:pic>
        <p:nvPicPr>
          <p:cNvPr id="29" name="Image 28">
            <a:extLst>
              <a:ext uri="{FF2B5EF4-FFF2-40B4-BE49-F238E27FC236}">
                <a16:creationId xmlns:a16="http://schemas.microsoft.com/office/drawing/2014/main" id="{5005CA2C-2A02-4090-A66F-21A2276F9649}"/>
              </a:ext>
            </a:extLst>
          </p:cNvPr>
          <p:cNvPicPr>
            <a:picLocks noChangeAspect="1"/>
          </p:cNvPicPr>
          <p:nvPr/>
        </p:nvPicPr>
        <p:blipFill>
          <a:blip r:embed="rId9"/>
          <a:stretch>
            <a:fillRect/>
          </a:stretch>
        </p:blipFill>
        <p:spPr>
          <a:xfrm>
            <a:off x="185458" y="3162256"/>
            <a:ext cx="3188484" cy="3475021"/>
          </a:xfrm>
          <a:prstGeom prst="rect">
            <a:avLst/>
          </a:prstGeom>
        </p:spPr>
      </p:pic>
    </p:spTree>
    <p:extLst>
      <p:ext uri="{BB962C8B-B14F-4D97-AF65-F5344CB8AC3E}">
        <p14:creationId xmlns:p14="http://schemas.microsoft.com/office/powerpoint/2010/main" val="68838735"/>
      </p:ext>
    </p:extLst>
  </p:cSld>
  <p:clrMapOvr>
    <a:masterClrMapping/>
  </p:clrMapOvr>
  <mc:AlternateContent xmlns:mc="http://schemas.openxmlformats.org/markup-compatibility/2006">
    <mc:Choice xmlns:p14="http://schemas.microsoft.com/office/powerpoint/2010/main" Requires="p14">
      <p:transition spd="slow" p14:dur="1500" advClick="0" advTm="12000">
        <p14:reveal/>
      </p:transition>
    </mc:Choice>
    <mc:Fallback>
      <p:transition spd="slow" advClick="0" advTm="12000">
        <p:fade/>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302</TotalTime>
  <Words>875</Words>
  <Application>Microsoft Office PowerPoint</Application>
  <PresentationFormat>Grand écran</PresentationFormat>
  <Paragraphs>109</Paragraphs>
  <Slides>18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Calibri</vt:lpstr>
      <vt:lpstr>Calibri Light</vt:lpstr>
      <vt:lpstr>Work Sans</vt:lpstr>
      <vt:lpstr>Thème Office</vt:lpstr>
      <vt:lpstr>Le télétravail en période de confinement :  comment organiser son activité ?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télétravail en période de confinement :  comment organiser son activité ?</dc:title>
  <dc:creator>Manuelle Ruilier</dc:creator>
  <cp:lastModifiedBy>Manuelle Ruilier</cp:lastModifiedBy>
  <cp:revision>45</cp:revision>
  <dcterms:created xsi:type="dcterms:W3CDTF">2020-03-23T15:08:22Z</dcterms:created>
  <dcterms:modified xsi:type="dcterms:W3CDTF">2020-03-23T20:10:53Z</dcterms:modified>
</cp:coreProperties>
</file>